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9"/>
  </p:notes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embeddedFontLst>
    <p:embeddedFont>
      <p:font typeface="David Libre" panose="020B0604020202020204" charset="-79"/>
      <p:regular r:id="rId10"/>
      <p:bold r:id="rId11"/>
    </p:embeddedFont>
    <p:embeddedFont>
      <p:font typeface="David Libre Medium" panose="020B0604020202020204" charset="-79"/>
      <p:regular r:id="rId12"/>
      <p:bold r:id="rId13"/>
    </p:embeddedFont>
    <p:embeddedFont>
      <p:font typeface="Inter" panose="020B0604020202020204" charset="0"/>
      <p:regular r:id="rId14"/>
      <p:bold r:id="rId15"/>
      <p:italic r:id="rId16"/>
      <p:boldItalic r:id="rId17"/>
    </p:embeddedFont>
    <p:embeddedFont>
      <p:font typeface="Inter SemiBold" panose="020B0604020202020204" charset="0"/>
      <p:regular r:id="rId18"/>
      <p:bold r:id="rId19"/>
      <p:italic r:id="rId20"/>
      <p:boldItalic r:id="rId21"/>
    </p:embeddedFont>
    <p:embeddedFont>
      <p:font typeface="Plus Jakarta Sans" panose="020B0604020202020204" charset="0"/>
      <p:regular r:id="rId22"/>
      <p:bold r:id="rId23"/>
      <p:italic r:id="rId24"/>
      <p:boldItalic r:id="rId25"/>
    </p:embeddedFont>
    <p:embeddedFont>
      <p:font typeface="Plus Jakarta Sans ExtraBold" panose="020B0604020202020204" charset="0"/>
      <p:bold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font" Target="fonts/font17.fntdata"/><Relationship Id="rId3" Type="http://schemas.openxmlformats.org/officeDocument/2006/relationships/slide" Target="slides/slide1.xml"/><Relationship Id="rId21" Type="http://schemas.openxmlformats.org/officeDocument/2006/relationships/font" Target="fonts/font12.fntdata"/><Relationship Id="rId7" Type="http://schemas.openxmlformats.org/officeDocument/2006/relationships/slide" Target="slides/slide5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font" Target="fonts/font16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" Target="slides/slide3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presProps" Target="pres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font" Target="fonts/font1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f8b8806044_1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g3f8b8806044_1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Google Shape;24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1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body" idx="1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1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hyperlink" Target="http://clinic@tauex.tau.ac.il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hyperlink" Target="https://calendly.com/yeutzlifesci-tauex/45min" TargetMode="Externa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5"/>
          <p:cNvSpPr txBox="1"/>
          <p:nvPr/>
        </p:nvSpPr>
        <p:spPr>
          <a:xfrm>
            <a:off x="571500" y="2519362"/>
            <a:ext cx="5334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8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5"/>
          <p:cNvSpPr txBox="1"/>
          <p:nvPr/>
        </p:nvSpPr>
        <p:spPr>
          <a:xfrm>
            <a:off x="1368000" y="688350"/>
            <a:ext cx="38313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TAL SHAHAM</a:t>
            </a:r>
            <a:endParaRPr sz="2550" b="1">
              <a:solidFill>
                <a:srgbClr val="0F172A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Faculty Counselor </a:t>
            </a:r>
            <a:endParaRPr sz="2550" b="1">
              <a:solidFill>
                <a:srgbClr val="0F172A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550" b="1">
              <a:solidFill>
                <a:srgbClr val="0F172A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50" b="1">
              <a:solidFill>
                <a:srgbClr val="0F172A"/>
              </a:solidFill>
              <a:latin typeface="Plus Jakarta Sans"/>
              <a:ea typeface="Plus Jakarta Sans"/>
              <a:cs typeface="Plus Jakarta Sans"/>
              <a:sym typeface="Plus Jakarta Sans"/>
            </a:endParaRPr>
          </a:p>
        </p:txBody>
      </p:sp>
      <p:pic>
        <p:nvPicPr>
          <p:cNvPr id="161" name="Google Shape;161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650" y="2811350"/>
            <a:ext cx="5095850" cy="177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5"/>
          <p:cNvSpPr txBox="1"/>
          <p:nvPr/>
        </p:nvSpPr>
        <p:spPr>
          <a:xfrm>
            <a:off x="887100" y="3170275"/>
            <a:ext cx="4880700" cy="12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5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 provide a confidential, non-judgmental space to talk, connect students with university resources, and offer support in navigating academic, personal and </a:t>
            </a:r>
            <a:br>
              <a:rPr lang="en-US" sz="1275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1275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emotional challenges</a:t>
            </a:r>
            <a:endParaRPr sz="1275">
              <a:solidFill>
                <a:srgbClr val="475569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3" name="Google Shape;163;p25"/>
          <p:cNvSpPr txBox="1"/>
          <p:nvPr/>
        </p:nvSpPr>
        <p:spPr>
          <a:xfrm>
            <a:off x="843300" y="2900676"/>
            <a:ext cx="48807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>
                <a:solidFill>
                  <a:srgbClr val="0D9488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My role as your faculty counselor</a:t>
            </a:r>
            <a:endParaRPr/>
          </a:p>
        </p:txBody>
      </p:sp>
      <p:pic>
        <p:nvPicPr>
          <p:cNvPr id="164" name="Google Shape;16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5500" y="1729223"/>
            <a:ext cx="5043225" cy="3399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86350" y="19670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584100"/>
            <a:ext cx="3524250" cy="265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33875" y="2584100"/>
            <a:ext cx="3524250" cy="265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96250" y="2584100"/>
            <a:ext cx="3524250" cy="2653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66775" y="2879377"/>
            <a:ext cx="514350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6"/>
          <p:cNvSpPr txBox="1"/>
          <p:nvPr/>
        </p:nvSpPr>
        <p:spPr>
          <a:xfrm>
            <a:off x="758500" y="3584225"/>
            <a:ext cx="2109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Personal Dimension</a:t>
            </a:r>
            <a:endParaRPr/>
          </a:p>
        </p:txBody>
      </p:sp>
      <p:sp>
        <p:nvSpPr>
          <p:cNvPr id="175" name="Google Shape;175;p26"/>
          <p:cNvSpPr txBox="1"/>
          <p:nvPr/>
        </p:nvSpPr>
        <p:spPr>
          <a:xfrm>
            <a:off x="758500" y="3965225"/>
            <a:ext cx="3123300" cy="10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Support with stress management, time management, academic challenges, personal concerns, health-related issues, and research dilemmas</a:t>
            </a:r>
            <a:endParaRPr/>
          </a:p>
        </p:txBody>
      </p:sp>
      <p:pic>
        <p:nvPicPr>
          <p:cNvPr id="176" name="Google Shape;176;p2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29150" y="2879377"/>
            <a:ext cx="514350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6"/>
          <p:cNvSpPr txBox="1"/>
          <p:nvPr/>
        </p:nvSpPr>
        <p:spPr>
          <a:xfrm>
            <a:off x="4507950" y="3584225"/>
            <a:ext cx="3802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Dean of Students Gateway</a:t>
            </a:r>
            <a:endParaRPr/>
          </a:p>
        </p:txBody>
      </p:sp>
      <p:sp>
        <p:nvSpPr>
          <p:cNvPr id="178" name="Google Shape;178;p26"/>
          <p:cNvSpPr txBox="1"/>
          <p:nvPr/>
        </p:nvSpPr>
        <p:spPr>
          <a:xfrm>
            <a:off x="4507950" y="3965225"/>
            <a:ext cx="3054900" cy="10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Connecting you with university services for emotional support, diagnostic assessments, accessibility accommodations, and more</a:t>
            </a:r>
            <a:endParaRPr/>
          </a:p>
        </p:txBody>
      </p:sp>
      <p:pic>
        <p:nvPicPr>
          <p:cNvPr id="179" name="Google Shape;179;p26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391525" y="2879377"/>
            <a:ext cx="514350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6"/>
          <p:cNvSpPr txBox="1"/>
          <p:nvPr/>
        </p:nvSpPr>
        <p:spPr>
          <a:xfrm>
            <a:off x="8310200" y="3584225"/>
            <a:ext cx="1891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Faculty Guidance</a:t>
            </a:r>
            <a:endParaRPr dirty="0"/>
          </a:p>
        </p:txBody>
      </p:sp>
      <p:sp>
        <p:nvSpPr>
          <p:cNvPr id="181" name="Google Shape;181;p26"/>
          <p:cNvSpPr txBox="1"/>
          <p:nvPr/>
        </p:nvSpPr>
        <p:spPr>
          <a:xfrm>
            <a:off x="8310200" y="3965225"/>
            <a:ext cx="3015000" cy="10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Providing guidance and support in communication with academic and administrative units within the faculty</a:t>
            </a:r>
            <a:endParaRPr sz="1200">
              <a:solidFill>
                <a:srgbClr val="475569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75569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82" name="Google Shape;182;p26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81075" y="3022252"/>
            <a:ext cx="2857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6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772025" y="3022252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6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505825" y="3022252"/>
            <a:ext cx="28575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6"/>
          <p:cNvSpPr txBox="1"/>
          <p:nvPr/>
        </p:nvSpPr>
        <p:spPr>
          <a:xfrm>
            <a:off x="571500" y="476250"/>
            <a:ext cx="11601600" cy="4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Three Key Areas of Support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7"/>
          <p:cNvSpPr txBox="1"/>
          <p:nvPr/>
        </p:nvSpPr>
        <p:spPr>
          <a:xfrm>
            <a:off x="282307" y="2986087"/>
            <a:ext cx="5334000" cy="15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0" b="0" i="0" u="none" strike="noStrike" cap="none">
                <a:solidFill>
                  <a:srgbClr val="0D9488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100%</a:t>
            </a:r>
            <a:endParaRPr/>
          </a:p>
        </p:txBody>
      </p:sp>
      <p:sp>
        <p:nvSpPr>
          <p:cNvPr id="192" name="Google Shape;192;p27"/>
          <p:cNvSpPr txBox="1"/>
          <p:nvPr/>
        </p:nvSpPr>
        <p:spPr>
          <a:xfrm>
            <a:off x="282307" y="4319587"/>
            <a:ext cx="53340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Confidential &amp; Free Sessions</a:t>
            </a:r>
            <a:endParaRPr/>
          </a:p>
        </p:txBody>
      </p:sp>
      <p:sp>
        <p:nvSpPr>
          <p:cNvPr id="193" name="Google Shape;193;p27"/>
          <p:cNvSpPr txBox="1"/>
          <p:nvPr/>
        </p:nvSpPr>
        <p:spPr>
          <a:xfrm>
            <a:off x="5989045" y="2887414"/>
            <a:ext cx="56007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Individual Consultations</a:t>
            </a:r>
            <a:endParaRPr/>
          </a:p>
        </p:txBody>
      </p:sp>
      <p:sp>
        <p:nvSpPr>
          <p:cNvPr id="194" name="Google Shape;194;p27"/>
          <p:cNvSpPr txBox="1"/>
          <p:nvPr/>
        </p:nvSpPr>
        <p:spPr>
          <a:xfrm>
            <a:off x="5989045" y="3268414"/>
            <a:ext cx="5334000" cy="5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All </a:t>
            </a:r>
            <a:r>
              <a:rPr lang="en-US" sz="1275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counseling </a:t>
            </a: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sessions are individual, completely free of charge, and </a:t>
            </a:r>
            <a:r>
              <a:rPr lang="en-US" sz="1275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conducted</a:t>
            </a: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with full confidentiality</a:t>
            </a:r>
            <a:endParaRPr/>
          </a:p>
        </p:txBody>
      </p:sp>
      <p:sp>
        <p:nvSpPr>
          <p:cNvPr id="195" name="Google Shape;195;p27"/>
          <p:cNvSpPr txBox="1"/>
          <p:nvPr/>
        </p:nvSpPr>
        <p:spPr>
          <a:xfrm>
            <a:off x="5989045" y="3913137"/>
            <a:ext cx="5334000" cy="8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Whether you</a:t>
            </a:r>
            <a:r>
              <a:rPr lang="en-US" sz="1275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are</a:t>
            </a: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facing academic </a:t>
            </a:r>
            <a:r>
              <a:rPr lang="en-US" sz="1275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concerns</a:t>
            </a:r>
            <a:r>
              <a:rPr lang="en-US" sz="12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, emotional stress, or simply </a:t>
            </a:r>
            <a:r>
              <a:rPr lang="en-US" sz="1275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need someone to talk to — you are welcome to schedule a meeting using the link on the final slide</a:t>
            </a:r>
            <a:endParaRPr/>
          </a:p>
        </p:txBody>
      </p:sp>
      <p:sp>
        <p:nvSpPr>
          <p:cNvPr id="196" name="Google Shape;196;p27"/>
          <p:cNvSpPr txBox="1"/>
          <p:nvPr/>
        </p:nvSpPr>
        <p:spPr>
          <a:xfrm>
            <a:off x="571500" y="476250"/>
            <a:ext cx="46152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Free &amp; Confidential Service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94217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8"/>
          <p:cNvSpPr/>
          <p:nvPr/>
        </p:nvSpPr>
        <p:spPr>
          <a:xfrm>
            <a:off x="571500" y="2380552"/>
            <a:ext cx="5124600" cy="1191000"/>
          </a:xfrm>
          <a:prstGeom prst="roundRect">
            <a:avLst>
              <a:gd name="adj" fmla="val 7998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8"/>
          <p:cNvSpPr txBox="1"/>
          <p:nvPr/>
        </p:nvSpPr>
        <p:spPr>
          <a:xfrm>
            <a:off x="636011" y="2887038"/>
            <a:ext cx="4995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Students Serving in </a:t>
            </a:r>
            <a:r>
              <a:rPr lang="en-US" sz="16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Military Reserve Service</a:t>
            </a:r>
            <a:endParaRPr sz="1650"/>
          </a:p>
        </p:txBody>
      </p:sp>
      <p:sp>
        <p:nvSpPr>
          <p:cNvPr id="204" name="Google Shape;204;p28"/>
          <p:cNvSpPr/>
          <p:nvPr/>
        </p:nvSpPr>
        <p:spPr>
          <a:xfrm>
            <a:off x="5924550" y="2380552"/>
            <a:ext cx="5124600" cy="1191000"/>
          </a:xfrm>
          <a:prstGeom prst="roundRect">
            <a:avLst>
              <a:gd name="adj" fmla="val 7998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8"/>
          <p:cNvSpPr txBox="1"/>
          <p:nvPr/>
        </p:nvSpPr>
        <p:spPr>
          <a:xfrm>
            <a:off x="6305560" y="2887057"/>
            <a:ext cx="4362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Students from Arab Society</a:t>
            </a:r>
            <a:endParaRPr sz="1650"/>
          </a:p>
        </p:txBody>
      </p:sp>
      <p:sp>
        <p:nvSpPr>
          <p:cNvPr id="206" name="Google Shape;206;p28"/>
          <p:cNvSpPr/>
          <p:nvPr/>
        </p:nvSpPr>
        <p:spPr>
          <a:xfrm>
            <a:off x="571500" y="3800075"/>
            <a:ext cx="5124600" cy="1191000"/>
          </a:xfrm>
          <a:prstGeom prst="roundRect">
            <a:avLst>
              <a:gd name="adj" fmla="val 7998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28"/>
          <p:cNvSpPr txBox="1"/>
          <p:nvPr/>
        </p:nvSpPr>
        <p:spPr>
          <a:xfrm>
            <a:off x="952506" y="4289237"/>
            <a:ext cx="4362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Ultra-Orthodox </a:t>
            </a:r>
            <a:r>
              <a:rPr lang="en-US" sz="165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Students</a:t>
            </a:r>
            <a:endParaRPr sz="1650"/>
          </a:p>
        </p:txBody>
      </p:sp>
      <p:sp>
        <p:nvSpPr>
          <p:cNvPr id="208" name="Google Shape;208;p28"/>
          <p:cNvSpPr/>
          <p:nvPr/>
        </p:nvSpPr>
        <p:spPr>
          <a:xfrm>
            <a:off x="5924550" y="3800087"/>
            <a:ext cx="5124600" cy="1191000"/>
          </a:xfrm>
          <a:prstGeom prst="roundRect">
            <a:avLst>
              <a:gd name="adj" fmla="val 7998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8"/>
          <p:cNvSpPr txBox="1"/>
          <p:nvPr/>
        </p:nvSpPr>
        <p:spPr>
          <a:xfrm>
            <a:off x="6305560" y="4268518"/>
            <a:ext cx="43626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Students from the </a:t>
            </a:r>
            <a:r>
              <a:rPr lang="en-US" sz="16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Ethiopian Community</a:t>
            </a:r>
            <a:endParaRPr sz="1650"/>
          </a:p>
        </p:txBody>
      </p:sp>
      <p:sp>
        <p:nvSpPr>
          <p:cNvPr id="210" name="Google Shape;210;p28"/>
          <p:cNvSpPr/>
          <p:nvPr/>
        </p:nvSpPr>
        <p:spPr>
          <a:xfrm>
            <a:off x="571500" y="3561962"/>
            <a:ext cx="5124600" cy="9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8"/>
          <p:cNvSpPr/>
          <p:nvPr/>
        </p:nvSpPr>
        <p:spPr>
          <a:xfrm>
            <a:off x="5924550" y="3561962"/>
            <a:ext cx="5124600" cy="9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8"/>
          <p:cNvSpPr/>
          <p:nvPr/>
        </p:nvSpPr>
        <p:spPr>
          <a:xfrm>
            <a:off x="571500" y="4981485"/>
            <a:ext cx="5124600" cy="9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28"/>
          <p:cNvSpPr/>
          <p:nvPr/>
        </p:nvSpPr>
        <p:spPr>
          <a:xfrm>
            <a:off x="5924550" y="4981485"/>
            <a:ext cx="5124600" cy="9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28"/>
          <p:cNvSpPr txBox="1"/>
          <p:nvPr/>
        </p:nvSpPr>
        <p:spPr>
          <a:xfrm>
            <a:off x="571500" y="385375"/>
            <a:ext cx="116016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Support for Students with Diverse Backgrounds</a:t>
            </a:r>
            <a:endParaRPr/>
          </a:p>
        </p:txBody>
      </p:sp>
      <p:sp>
        <p:nvSpPr>
          <p:cNvPr id="215" name="Google Shape;215;p28"/>
          <p:cNvSpPr/>
          <p:nvPr/>
        </p:nvSpPr>
        <p:spPr>
          <a:xfrm>
            <a:off x="571500" y="5219600"/>
            <a:ext cx="5124600" cy="1191000"/>
          </a:xfrm>
          <a:prstGeom prst="roundRect">
            <a:avLst>
              <a:gd name="adj" fmla="val 7998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498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50"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6" name="Google Shape;216;p28"/>
          <p:cNvSpPr txBox="1"/>
          <p:nvPr/>
        </p:nvSpPr>
        <p:spPr>
          <a:xfrm>
            <a:off x="571500" y="1047275"/>
            <a:ext cx="46734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If you identify with one of these groups or are facing unique challenges, please feel free to reach out </a:t>
            </a:r>
            <a:endParaRPr/>
          </a:p>
        </p:txBody>
      </p:sp>
      <p:sp>
        <p:nvSpPr>
          <p:cNvPr id="217" name="Google Shape;217;p28"/>
          <p:cNvSpPr txBox="1"/>
          <p:nvPr/>
        </p:nvSpPr>
        <p:spPr>
          <a:xfrm>
            <a:off x="1710600" y="5691402"/>
            <a:ext cx="28464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5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New</a:t>
            </a:r>
            <a:r>
              <a:rPr lang="en-US" sz="1650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650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Immigrant Students</a:t>
            </a:r>
            <a:endParaRPr sz="1650" b="1">
              <a:solidFill>
                <a:srgbClr val="0F172A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2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8688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9"/>
          <p:cNvSpPr/>
          <p:nvPr/>
        </p:nvSpPr>
        <p:spPr>
          <a:xfrm>
            <a:off x="571500" y="2437655"/>
            <a:ext cx="5429400" cy="1243800"/>
          </a:xfrm>
          <a:prstGeom prst="roundRect">
            <a:avLst>
              <a:gd name="adj" fmla="val 9189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9"/>
          <p:cNvSpPr txBox="1"/>
          <p:nvPr/>
        </p:nvSpPr>
        <p:spPr>
          <a:xfrm>
            <a:off x="1033934" y="2531905"/>
            <a:ext cx="4610100" cy="828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 dirty="0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Psychological Services</a:t>
            </a:r>
            <a:r>
              <a:rPr lang="en-US" sz="1275" b="0" i="0" u="none" strike="noStrike" cap="none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95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M</a:t>
            </a:r>
            <a:r>
              <a:rPr lang="en-US" sz="950" b="0" i="0" u="none" strike="noStrike" cap="none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ental health support.</a:t>
            </a:r>
            <a:endParaRPr sz="950" b="0" i="0" u="none" strike="noStrike" cap="none" dirty="0">
              <a:solidFill>
                <a:srgbClr val="475569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5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For support and accommodations, please contact the Psychological Services:</a:t>
            </a:r>
            <a:r>
              <a:rPr lang="en-US" sz="1100" b="1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1100" b="1" dirty="0">
                <a:solidFill>
                  <a:srgbClr val="475569"/>
                </a:solidFill>
                <a:uFill>
                  <a:noFill/>
                </a:uFill>
                <a:latin typeface="Inter"/>
                <a:ea typeface="Inter"/>
                <a:cs typeface="Inter"/>
                <a:sym typeface="Inter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clinic@tauex.tau.ac.il</a:t>
            </a:r>
            <a:r>
              <a:rPr lang="en-US" sz="1100" b="1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1100" b="1" dirty="0"/>
          </a:p>
        </p:txBody>
      </p:sp>
      <p:sp>
        <p:nvSpPr>
          <p:cNvPr id="225" name="Google Shape;225;p29"/>
          <p:cNvSpPr/>
          <p:nvPr/>
        </p:nvSpPr>
        <p:spPr>
          <a:xfrm>
            <a:off x="6191250" y="2437655"/>
            <a:ext cx="5429400" cy="1243800"/>
          </a:xfrm>
          <a:prstGeom prst="roundRect">
            <a:avLst>
              <a:gd name="adj" fmla="val 9189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9"/>
          <p:cNvSpPr txBox="1"/>
          <p:nvPr/>
        </p:nvSpPr>
        <p:spPr>
          <a:xfrm>
            <a:off x="6800850" y="2647205"/>
            <a:ext cx="4610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8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29"/>
          <p:cNvSpPr/>
          <p:nvPr/>
        </p:nvSpPr>
        <p:spPr>
          <a:xfrm>
            <a:off x="571500" y="3871912"/>
            <a:ext cx="5429400" cy="1243800"/>
          </a:xfrm>
          <a:prstGeom prst="roundRect">
            <a:avLst>
              <a:gd name="adj" fmla="val 9189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9"/>
          <p:cNvSpPr txBox="1"/>
          <p:nvPr/>
        </p:nvSpPr>
        <p:spPr>
          <a:xfrm>
            <a:off x="1025547" y="3957637"/>
            <a:ext cx="4610100" cy="1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Additional Support &amp; Welfare </a:t>
            </a:r>
            <a:endParaRPr/>
          </a:p>
        </p:txBody>
      </p:sp>
      <p:sp>
        <p:nvSpPr>
          <p:cNvPr id="229" name="Google Shape;229;p29"/>
          <p:cNvSpPr/>
          <p:nvPr/>
        </p:nvSpPr>
        <p:spPr>
          <a:xfrm>
            <a:off x="571500" y="3671887"/>
            <a:ext cx="5429400" cy="9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9"/>
          <p:cNvSpPr/>
          <p:nvPr/>
        </p:nvSpPr>
        <p:spPr>
          <a:xfrm>
            <a:off x="6191250" y="3671887"/>
            <a:ext cx="5429400" cy="9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9"/>
          <p:cNvSpPr/>
          <p:nvPr/>
        </p:nvSpPr>
        <p:spPr>
          <a:xfrm>
            <a:off x="571500" y="5106144"/>
            <a:ext cx="5429400" cy="9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9"/>
          <p:cNvSpPr/>
          <p:nvPr/>
        </p:nvSpPr>
        <p:spPr>
          <a:xfrm>
            <a:off x="6191250" y="5106144"/>
            <a:ext cx="5429400" cy="9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p2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3909" y="2517467"/>
            <a:ext cx="20955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96025" y="2509093"/>
            <a:ext cx="209550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95325" y="3920050"/>
            <a:ext cx="238125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9"/>
          <p:cNvSpPr txBox="1"/>
          <p:nvPr/>
        </p:nvSpPr>
        <p:spPr>
          <a:xfrm>
            <a:off x="547216" y="353675"/>
            <a:ext cx="116016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Dean of Students </a:t>
            </a:r>
            <a:r>
              <a:rPr lang="en-US" sz="2550" b="1" dirty="0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Support Services</a:t>
            </a:r>
            <a:endParaRPr dirty="0"/>
          </a:p>
        </p:txBody>
      </p:sp>
      <p:sp>
        <p:nvSpPr>
          <p:cNvPr id="237" name="Google Shape;237;p29"/>
          <p:cNvSpPr/>
          <p:nvPr/>
        </p:nvSpPr>
        <p:spPr>
          <a:xfrm>
            <a:off x="6191250" y="3871905"/>
            <a:ext cx="5429400" cy="1243800"/>
          </a:xfrm>
          <a:prstGeom prst="roundRect">
            <a:avLst>
              <a:gd name="adj" fmla="val 9189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9"/>
          <p:cNvSpPr txBox="1"/>
          <p:nvPr/>
        </p:nvSpPr>
        <p:spPr>
          <a:xfrm>
            <a:off x="6547620" y="3921922"/>
            <a:ext cx="5289900" cy="1508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dirty="0">
                <a:solidFill>
                  <a:srgbClr val="0F172A"/>
                </a:solidFill>
                <a:latin typeface="Inter"/>
                <a:ea typeface="Inter"/>
              </a:rPr>
              <a:t>Learning Disabilities and ADHD Diagnostic Center </a:t>
            </a:r>
            <a:r>
              <a:rPr lang="en-US" sz="1275" b="1" dirty="0">
                <a:solidFill>
                  <a:srgbClr val="0F172A"/>
                </a:solidFill>
                <a:latin typeface="Inter"/>
                <a:ea typeface="Inter"/>
                <a:sym typeface="Inter"/>
              </a:rPr>
              <a:t>– </a:t>
            </a:r>
            <a:endParaRPr lang="he-IL" sz="1275" b="1" dirty="0">
              <a:solidFill>
                <a:srgbClr val="0F172A"/>
              </a:solidFill>
              <a:latin typeface="Inter"/>
              <a:ea typeface="Inter"/>
              <a:sym typeface="Inter"/>
            </a:endParaRPr>
          </a:p>
          <a:p>
            <a:pPr marL="0" lvl="0" indent="0" algn="l" rtl="0">
              <a:lnSpc>
                <a:spcPct val="15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dirty="0">
                <a:solidFill>
                  <a:srgbClr val="475569"/>
                </a:solidFill>
                <a:latin typeface="Inter"/>
                <a:ea typeface="Inter"/>
                <a:sym typeface="Inter"/>
              </a:rPr>
              <a:t>Support for Students with Learning Disabilities &amp; ADHD </a:t>
            </a:r>
            <a:endParaRPr sz="950" dirty="0">
              <a:solidFill>
                <a:srgbClr val="475569"/>
              </a:solidFill>
              <a:latin typeface="Inter"/>
              <a:ea typeface="Inter"/>
              <a:sym typeface="Inter"/>
            </a:endParaRPr>
          </a:p>
          <a:p>
            <a:pPr marL="0" lvl="0" indent="0" algn="l" rtl="0">
              <a:lnSpc>
                <a:spcPct val="15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1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Internal Assessment: </a:t>
            </a:r>
            <a:r>
              <a:rPr lang="en-US" sz="95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Valid only within Tel Aviv University / </a:t>
            </a:r>
            <a:r>
              <a:rPr lang="en-US" sz="950" b="1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MATAL Assessment:</a:t>
            </a:r>
            <a:r>
              <a:rPr lang="en-US" sz="95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Recognized nationwide across other universities</a:t>
            </a:r>
            <a:br>
              <a:rPr lang="en-US" sz="950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950" b="1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Please submit all documents as early as possible via the Inquiry Portal</a:t>
            </a:r>
            <a:endParaRPr sz="95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5498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250" dirty="0">
              <a:solidFill>
                <a:srgbClr val="475569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9" name="Google Shape;239;p29"/>
          <p:cNvSpPr txBox="1"/>
          <p:nvPr/>
        </p:nvSpPr>
        <p:spPr>
          <a:xfrm>
            <a:off x="6199425" y="3871900"/>
            <a:ext cx="314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  <a:highlight>
                  <a:srgbClr val="0D9488"/>
                </a:highlight>
              </a:rPr>
              <a:t>✐</a:t>
            </a:r>
            <a:endParaRPr>
              <a:solidFill>
                <a:schemeClr val="lt1"/>
              </a:solidFill>
              <a:highlight>
                <a:srgbClr val="0D9488"/>
              </a:highlight>
            </a:endParaRPr>
          </a:p>
        </p:txBody>
      </p:sp>
      <p:sp>
        <p:nvSpPr>
          <p:cNvPr id="240" name="Google Shape;240;p29"/>
          <p:cNvSpPr txBox="1"/>
          <p:nvPr/>
        </p:nvSpPr>
        <p:spPr>
          <a:xfrm>
            <a:off x="6475725" y="2422225"/>
            <a:ext cx="4650600" cy="95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dirty="0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Medical Conditions &amp; Accessibility -</a:t>
            </a:r>
            <a:r>
              <a:rPr lang="en-US" sz="975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accommodations based on medical conditions or physical disabilities.</a:t>
            </a:r>
            <a:endParaRPr sz="975" dirty="0">
              <a:solidFill>
                <a:srgbClr val="475569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5498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975" b="1" dirty="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Please submit all documents as early as possible via the Inquiry Portal</a:t>
            </a:r>
            <a:endParaRPr sz="1275" dirty="0">
              <a:solidFill>
                <a:srgbClr val="475569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3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0129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0"/>
          <p:cNvSpPr txBox="1"/>
          <p:nvPr/>
        </p:nvSpPr>
        <p:spPr>
          <a:xfrm>
            <a:off x="295275" y="772175"/>
            <a:ext cx="116016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0" i="0" u="none" strike="noStrike" cap="none">
                <a:solidFill>
                  <a:srgbClr val="0F172A"/>
                </a:solidFill>
                <a:latin typeface="Plus Jakarta Sans ExtraBold"/>
                <a:ea typeface="Plus Jakarta Sans ExtraBold"/>
                <a:cs typeface="Plus Jakarta Sans ExtraBold"/>
                <a:sym typeface="Plus Jakarta Sans ExtraBold"/>
              </a:rPr>
              <a:t>We're Here to Support You!</a:t>
            </a:r>
            <a:endParaRPr/>
          </a:p>
        </p:txBody>
      </p:sp>
      <p:sp>
        <p:nvSpPr>
          <p:cNvPr id="247" name="Google Shape;247;p30"/>
          <p:cNvSpPr txBox="1"/>
          <p:nvPr/>
        </p:nvSpPr>
        <p:spPr>
          <a:xfrm>
            <a:off x="2318025" y="1802299"/>
            <a:ext cx="7556100" cy="7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4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5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You don’t have to face challenges alone </a:t>
            </a:r>
            <a:endParaRPr sz="1850">
              <a:solidFill>
                <a:srgbClr val="475569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ctr" rtl="0">
              <a:lnSpc>
                <a:spcPct val="154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50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Wishing you a successful and fulfilling academic journey</a:t>
            </a:r>
            <a:r>
              <a:rPr lang="en-US" sz="185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!</a:t>
            </a:r>
            <a:endParaRPr sz="1600"/>
          </a:p>
        </p:txBody>
      </p:sp>
      <p:grpSp>
        <p:nvGrpSpPr>
          <p:cNvPr id="248" name="Google Shape;248;p30"/>
          <p:cNvGrpSpPr/>
          <p:nvPr/>
        </p:nvGrpSpPr>
        <p:grpSpPr>
          <a:xfrm>
            <a:off x="1848901" y="3429038"/>
            <a:ext cx="8446880" cy="1037498"/>
            <a:chOff x="2428150" y="1906550"/>
            <a:chExt cx="8446880" cy="847075"/>
          </a:xfrm>
        </p:grpSpPr>
        <p:grpSp>
          <p:nvGrpSpPr>
            <p:cNvPr id="249" name="Google Shape;249;p30"/>
            <p:cNvGrpSpPr/>
            <p:nvPr/>
          </p:nvGrpSpPr>
          <p:grpSpPr>
            <a:xfrm>
              <a:off x="2428150" y="1906550"/>
              <a:ext cx="8446880" cy="847075"/>
              <a:chOff x="2428150" y="1906550"/>
              <a:chExt cx="8446880" cy="847075"/>
            </a:xfrm>
          </p:grpSpPr>
          <p:pic>
            <p:nvPicPr>
              <p:cNvPr id="250" name="Google Shape;250;p30" descr="image.png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28150" y="1906550"/>
                <a:ext cx="8372324" cy="8470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51" name="Google Shape;251;p30"/>
              <p:cNvSpPr txBox="1"/>
              <p:nvPr/>
            </p:nvSpPr>
            <p:spPr>
              <a:xfrm>
                <a:off x="5784030" y="2259785"/>
                <a:ext cx="5091000" cy="396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i="0" u="none" strike="noStrike" cap="none">
                    <a:solidFill>
                      <a:srgbClr val="0F766E"/>
                    </a:solidFill>
                    <a:latin typeface="David Libre Medium"/>
                    <a:ea typeface="David Libre Medium"/>
                    <a:cs typeface="David Libre Medium"/>
                    <a:sym typeface="David Libre Medium"/>
                  </a:rPr>
                  <a:t>Book via Appointment Link</a:t>
                </a:r>
                <a:r>
                  <a:rPr lang="en-US" sz="1350" i="0" u="none" strike="noStrike" cap="none">
                    <a:solidFill>
                      <a:srgbClr val="0F766E"/>
                    </a:solidFill>
                    <a:latin typeface="David Libre Medium"/>
                    <a:ea typeface="David Libre Medium"/>
                    <a:cs typeface="David Libre Medium"/>
                    <a:sym typeface="David Libre Medium"/>
                  </a:rPr>
                  <a:t> </a:t>
                </a:r>
                <a:r>
                  <a:rPr lang="en-US" sz="1800" u="sng">
                    <a:solidFill>
                      <a:schemeClr val="hlink"/>
                    </a:solidFill>
                    <a:latin typeface="David Libre"/>
                    <a:ea typeface="David Libre"/>
                    <a:cs typeface="David Libre"/>
                    <a:sym typeface="David Libre"/>
                    <a:hlinkClick r:id="rId5"/>
                  </a:rPr>
                  <a:t>Counseling Meeting</a:t>
                </a:r>
                <a:endParaRPr sz="1800" i="0" u="none" strike="noStrike" cap="none">
                  <a:solidFill>
                    <a:srgbClr val="0F766E"/>
                  </a:solidFill>
                  <a:latin typeface="David Libre Medium"/>
                  <a:ea typeface="David Libre Medium"/>
                  <a:cs typeface="David Libre Medium"/>
                  <a:sym typeface="David Libre Medium"/>
                </a:endParaRPr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rgbClr val="0F766E"/>
                  </a:solidFill>
                  <a:latin typeface="Inter SemiBold"/>
                  <a:ea typeface="Inter SemiBold"/>
                  <a:cs typeface="Inter SemiBold"/>
                  <a:sym typeface="Inter SemiBold"/>
                </a:endParaRPr>
              </a:p>
            </p:txBody>
          </p:sp>
          <p:sp>
            <p:nvSpPr>
              <p:cNvPr id="252" name="Google Shape;252;p30"/>
              <p:cNvSpPr txBox="1"/>
              <p:nvPr/>
            </p:nvSpPr>
            <p:spPr>
              <a:xfrm>
                <a:off x="2549987" y="2239275"/>
                <a:ext cx="3146400" cy="492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ctr" anchorCtr="0">
                <a:spAutoFit/>
              </a:bodyPr>
              <a:lstStyle/>
              <a:p>
                <a:pPr marL="0" marR="457200" lvl="0" indent="0" algn="l" rtl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US" sz="1800">
                    <a:solidFill>
                      <a:srgbClr val="1155CC"/>
                    </a:solidFill>
                    <a:latin typeface="David Libre"/>
                    <a:ea typeface="David Libre"/>
                    <a:cs typeface="David Libre"/>
                    <a:sym typeface="David Libre"/>
                  </a:rPr>
                  <a:t>yeutzlifesci@tauex.tau.ac.il</a:t>
                </a:r>
                <a:endParaRPr sz="1800">
                  <a:solidFill>
                    <a:srgbClr val="1155CC"/>
                  </a:solidFill>
                  <a:latin typeface="David Libre"/>
                  <a:ea typeface="David Libre"/>
                  <a:cs typeface="David Libre"/>
                  <a:sym typeface="David Libre"/>
                </a:endParaRPr>
              </a:p>
              <a:p>
                <a:pPr marL="0" marR="0" lvl="0" indent="0" algn="ctr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endParaRPr sz="1350">
                  <a:solidFill>
                    <a:srgbClr val="0F766E"/>
                  </a:solidFill>
                  <a:latin typeface="Inter SemiBold"/>
                  <a:ea typeface="Inter SemiBold"/>
                  <a:cs typeface="Inter SemiBold"/>
                  <a:sym typeface="Inter SemiBold"/>
                </a:endParaRPr>
              </a:p>
            </p:txBody>
          </p:sp>
        </p:grpSp>
        <p:grpSp>
          <p:nvGrpSpPr>
            <p:cNvPr id="253" name="Google Shape;253;p30"/>
            <p:cNvGrpSpPr/>
            <p:nvPr/>
          </p:nvGrpSpPr>
          <p:grpSpPr>
            <a:xfrm>
              <a:off x="2738993" y="2288367"/>
              <a:ext cx="3214180" cy="188856"/>
              <a:chOff x="2738993" y="2288367"/>
              <a:chExt cx="3214180" cy="188856"/>
            </a:xfrm>
          </p:grpSpPr>
          <p:pic>
            <p:nvPicPr>
              <p:cNvPr id="254" name="Google Shape;254;p30" descr="image.png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2738993" y="2305773"/>
                <a:ext cx="171450" cy="1714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55" name="Google Shape;255;p30" descr="image.png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5800773" y="2288367"/>
                <a:ext cx="152400" cy="171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354</Words>
  <Application>Microsoft Office PowerPoint</Application>
  <PresentationFormat>מסך רחב</PresentationFormat>
  <Paragraphs>39</Paragraphs>
  <Slides>6</Slides>
  <Notes>6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2</vt:i4>
      </vt:variant>
      <vt:variant>
        <vt:lpstr>כותרות שקופיות</vt:lpstr>
      </vt:variant>
      <vt:variant>
        <vt:i4>6</vt:i4>
      </vt:variant>
    </vt:vector>
  </HeadingPairs>
  <TitlesOfParts>
    <vt:vector size="16" baseType="lpstr">
      <vt:lpstr>Arial</vt:lpstr>
      <vt:lpstr>Plus Jakarta Sans ExtraBold</vt:lpstr>
      <vt:lpstr>David Libre Medium</vt:lpstr>
      <vt:lpstr>David Libre</vt:lpstr>
      <vt:lpstr>Plus Jakarta Sans</vt:lpstr>
      <vt:lpstr>Inter SemiBold</vt:lpstr>
      <vt:lpstr>Inter</vt:lpstr>
      <vt:lpstr>Calibri</vt:lpstr>
      <vt:lpstr>Office Theme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Tal</dc:creator>
  <cp:lastModifiedBy>tal shaham</cp:lastModifiedBy>
  <cp:revision>2</cp:revision>
  <dcterms:modified xsi:type="dcterms:W3CDTF">2026-09-02T16:17:30Z</dcterms:modified>
</cp:coreProperties>
</file>