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8"/>
  </p:notesMasterIdLst>
  <p:sldIdLst>
    <p:sldId id="303" r:id="rId2"/>
    <p:sldId id="311" r:id="rId3"/>
    <p:sldId id="279" r:id="rId4"/>
    <p:sldId id="312" r:id="rId5"/>
    <p:sldId id="313" r:id="rId6"/>
    <p:sldId id="314" r:id="rId7"/>
  </p:sldIdLst>
  <p:sldSz cx="12192000" cy="6858000"/>
  <p:notesSz cx="6858000" cy="9144000"/>
  <p:embeddedFontLst>
    <p:embeddedFont>
      <p:font typeface="Open Sans" panose="020B0606030504020204" pitchFamily="34" charset="0"/>
      <p:regular r:id="rId9"/>
      <p:bold r:id="rId10"/>
      <p:italic r:id="rId11"/>
      <p:boldItalic r:id="rId12"/>
    </p:embeddedFont>
    <p:embeddedFont>
      <p:font typeface="Open Sans Hebrew" pitchFamily="2" charset="-79"/>
      <p:regular r:id="rId13"/>
      <p:bold r:id="rId14"/>
      <p:italic r:id="rId15"/>
      <p:boldItalic r:id="rId16"/>
    </p:embeddedFont>
    <p:embeddedFont>
      <p:font typeface="Open Sans Hebrew" pitchFamily="2" charset="-79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06">
          <p15:clr>
            <a:srgbClr val="A4A3A4"/>
          </p15:clr>
        </p15:guide>
        <p15:guide id="2" pos="7483">
          <p15:clr>
            <a:srgbClr val="A4A3A4"/>
          </p15:clr>
        </p15:guide>
        <p15:guide id="3" pos="6866">
          <p15:clr>
            <a:srgbClr val="A4A3A4"/>
          </p15:clr>
        </p15:guide>
        <p15:guide id="4" pos="4443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y Shapira" initials="RS" lastIdx="9" clrIdx="0">
    <p:extLst>
      <p:ext uri="{19B8F6BF-5375-455C-9EA6-DF929625EA0E}">
        <p15:presenceInfo xmlns:p15="http://schemas.microsoft.com/office/powerpoint/2012/main" userId="S::roys@katzu.com::c58243fe-a240-4139-bdac-dee77b01f812" providerId="AD"/>
      </p:ext>
    </p:extLst>
  </p:cmAuthor>
  <p:cmAuthor id="2" name="Microsoft Office User" initials="Office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C1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37" autoAdjust="0"/>
    <p:restoredTop sz="88652" autoAdjust="0"/>
  </p:normalViewPr>
  <p:slideViewPr>
    <p:cSldViewPr snapToGrid="0">
      <p:cViewPr varScale="1">
        <p:scale>
          <a:sx n="127" d="100"/>
          <a:sy n="127" d="100"/>
        </p:scale>
        <p:origin x="200" y="176"/>
      </p:cViewPr>
      <p:guideLst>
        <p:guide orient="horz" pos="4106"/>
        <p:guide pos="7483"/>
        <p:guide pos="6866"/>
        <p:guide pos="4443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8D2025-54F0-45D9-A42C-5A9449594DA4}" type="datetimeFigureOut">
              <a:rPr lang="x-none" smtClean="0"/>
              <a:t>02/09/2026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07B149-6424-407B-B984-E347B9FAA1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39088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07B149-6424-407B-B984-E347B9FAA1E7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76909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07B149-6424-407B-B984-E347B9FAA1E7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59897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943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5776" y="347683"/>
            <a:ext cx="9819121" cy="68022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286698" cy="4351338"/>
          </a:xfrm>
        </p:spPr>
        <p:txBody>
          <a:bodyPr/>
          <a:lstStyle>
            <a:lvl1pPr>
              <a:buClr>
                <a:srgbClr val="00C1F4"/>
              </a:buClr>
              <a:defRPr/>
            </a:lvl1pPr>
            <a:lvl2pPr>
              <a:buClr>
                <a:srgbClr val="00C1F4"/>
              </a:buClr>
              <a:defRPr/>
            </a:lvl2pPr>
            <a:lvl3pPr>
              <a:buClr>
                <a:srgbClr val="00C1F4"/>
              </a:buClr>
              <a:defRPr/>
            </a:lvl3pPr>
            <a:lvl4pPr>
              <a:buClr>
                <a:srgbClr val="00C1F4"/>
              </a:buClr>
              <a:defRPr/>
            </a:lvl4pPr>
            <a:lvl5pPr>
              <a:buClr>
                <a:srgbClr val="00C1F4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1CFFEEA-DAD9-B245-A5D1-82DA2248DC5D}"/>
              </a:ext>
            </a:extLst>
          </p:cNvPr>
          <p:cNvGrpSpPr/>
          <p:nvPr userDrawn="1"/>
        </p:nvGrpSpPr>
        <p:grpSpPr>
          <a:xfrm>
            <a:off x="11322658" y="582102"/>
            <a:ext cx="715629" cy="211385"/>
            <a:chOff x="2710705" y="-707745"/>
            <a:chExt cx="1267782" cy="37448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BC53C88-72AC-B844-B644-804B894A1323}"/>
                </a:ext>
              </a:extLst>
            </p:cNvPr>
            <p:cNvSpPr/>
            <p:nvPr userDrawn="1"/>
          </p:nvSpPr>
          <p:spPr>
            <a:xfrm>
              <a:off x="2710705" y="-707745"/>
              <a:ext cx="374482" cy="374481"/>
            </a:xfrm>
            <a:prstGeom prst="ellipse">
              <a:avLst/>
            </a:prstGeom>
            <a:solidFill>
              <a:srgbClr val="00C1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0C612BE-A389-C742-A01F-F40BA245F4CB}"/>
                </a:ext>
              </a:extLst>
            </p:cNvPr>
            <p:cNvSpPr/>
            <p:nvPr userDrawn="1"/>
          </p:nvSpPr>
          <p:spPr>
            <a:xfrm>
              <a:off x="3160873" y="-707745"/>
              <a:ext cx="374482" cy="374481"/>
            </a:xfrm>
            <a:prstGeom prst="ellipse">
              <a:avLst/>
            </a:prstGeom>
            <a:solidFill>
              <a:srgbClr val="00C1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A839EAE-55FD-234D-8C1C-36B0CBDE4414}"/>
                </a:ext>
              </a:extLst>
            </p:cNvPr>
            <p:cNvSpPr/>
            <p:nvPr userDrawn="1"/>
          </p:nvSpPr>
          <p:spPr>
            <a:xfrm>
              <a:off x="3604005" y="-707745"/>
              <a:ext cx="374482" cy="374481"/>
            </a:xfrm>
            <a:prstGeom prst="ellipse">
              <a:avLst/>
            </a:prstGeom>
            <a:solidFill>
              <a:srgbClr val="00C1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3DBED07E-B4CD-1F44-9FC4-82C55C9ADCA2}"/>
              </a:ext>
            </a:extLst>
          </p:cNvPr>
          <p:cNvSpPr txBox="1">
            <a:spLocks/>
          </p:cNvSpPr>
          <p:nvPr userDrawn="1"/>
        </p:nvSpPr>
        <p:spPr>
          <a:xfrm>
            <a:off x="11565593" y="6280149"/>
            <a:ext cx="6674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707A9D9-E39F-4663-A0DB-365DF169EDAB}" type="slidenum">
              <a:rPr lang="en-US" sz="1050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89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3"/>
          <a:stretch/>
        </p:blipFill>
        <p:spPr>
          <a:xfrm>
            <a:off x="-8792" y="0"/>
            <a:ext cx="12200792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66341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663410" cy="39350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CFADA8-1D55-7D45-B56B-362A1B2DF44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855" y="6191117"/>
            <a:ext cx="1022976" cy="54928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9327" y="6356350"/>
            <a:ext cx="6674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707A9D9-E39F-4663-A0DB-365DF169ED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69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egel.org.il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7200"/>
            <a:ext cx="12192000" cy="7315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6351B9-A5D7-DD4A-922A-3103401582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071" y="6192760"/>
            <a:ext cx="984785" cy="52878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BC68D29-2BF7-AB4F-BCDF-23C5641F3478}"/>
              </a:ext>
            </a:extLst>
          </p:cNvPr>
          <p:cNvGrpSpPr/>
          <p:nvPr/>
        </p:nvGrpSpPr>
        <p:grpSpPr>
          <a:xfrm>
            <a:off x="6993711" y="2255576"/>
            <a:ext cx="1267780" cy="374482"/>
            <a:chOff x="2710705" y="-707745"/>
            <a:chExt cx="1267782" cy="374481"/>
          </a:xfrm>
          <a:solidFill>
            <a:schemeClr val="bg1"/>
          </a:solidFill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87D7FD4-BC60-E845-8982-118BD9503457}"/>
                </a:ext>
              </a:extLst>
            </p:cNvPr>
            <p:cNvSpPr/>
            <p:nvPr userDrawn="1"/>
          </p:nvSpPr>
          <p:spPr>
            <a:xfrm>
              <a:off x="2710705" y="-707745"/>
              <a:ext cx="374482" cy="3744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434862A-B17C-E749-875D-DE3B84E8E16D}"/>
                </a:ext>
              </a:extLst>
            </p:cNvPr>
            <p:cNvSpPr/>
            <p:nvPr userDrawn="1"/>
          </p:nvSpPr>
          <p:spPr>
            <a:xfrm>
              <a:off x="3160873" y="-707745"/>
              <a:ext cx="374482" cy="3744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BC5C051-79A1-954C-A2A3-752F938747A3}"/>
                </a:ext>
              </a:extLst>
            </p:cNvPr>
            <p:cNvSpPr/>
            <p:nvPr userDrawn="1"/>
          </p:nvSpPr>
          <p:spPr>
            <a:xfrm>
              <a:off x="3604005" y="-707745"/>
              <a:ext cx="374482" cy="3744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CC0EC7A-6DC6-FD4F-BF09-F51D11A752A5}"/>
              </a:ext>
            </a:extLst>
          </p:cNvPr>
          <p:cNvSpPr/>
          <p:nvPr/>
        </p:nvSpPr>
        <p:spPr>
          <a:xfrm>
            <a:off x="0" y="1454331"/>
            <a:ext cx="12192000" cy="3518264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1089764" y="2909979"/>
            <a:ext cx="9444625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he-IL" b="1" dirty="0">
                <a:solidFill>
                  <a:schemeClr val="bg1"/>
                </a:solidFill>
                <a:latin typeface="Open Sans hebrew"/>
                <a:cs typeface="Open Sans hebrew"/>
              </a:rPr>
              <a:t> </a:t>
            </a:r>
            <a:r>
              <a:rPr lang="en-US" sz="5300" b="1" dirty="0">
                <a:solidFill>
                  <a:schemeClr val="bg1"/>
                </a:solidFill>
                <a:latin typeface="Open Sans hebrew"/>
                <a:cs typeface="Open Sans hebrew"/>
              </a:rPr>
              <a:t>New MSc student orientation</a:t>
            </a:r>
            <a:br>
              <a:rPr lang="en-US" sz="5500" b="1" dirty="0">
                <a:solidFill>
                  <a:schemeClr val="bg1"/>
                </a:solidFill>
                <a:latin typeface="Open Sans hebrew"/>
                <a:cs typeface="Open Sans hebrew"/>
              </a:rPr>
            </a:br>
            <a:br>
              <a:rPr lang="en-US" sz="5500" b="1" dirty="0">
                <a:solidFill>
                  <a:schemeClr val="bg1"/>
                </a:solidFill>
                <a:latin typeface="Open Sans hebrew"/>
                <a:cs typeface="Open Sans hebrew"/>
              </a:rPr>
            </a:br>
            <a:r>
              <a:rPr lang="en-US" b="1" dirty="0">
                <a:solidFill>
                  <a:schemeClr val="bg1"/>
                </a:solidFill>
                <a:latin typeface="Open Sans hebrew"/>
                <a:cs typeface="Open Sans hebrew"/>
              </a:rPr>
              <a:t>Faculty of Life Sciences</a:t>
            </a:r>
            <a:br>
              <a:rPr lang="en-US" b="1">
                <a:solidFill>
                  <a:schemeClr val="bg1"/>
                </a:solidFill>
                <a:latin typeface="Open Sans hebrew"/>
                <a:cs typeface="Open Sans hebrew"/>
              </a:rPr>
            </a:br>
            <a:r>
              <a:rPr lang="en-US" b="1">
                <a:solidFill>
                  <a:schemeClr val="bg1"/>
                </a:solidFill>
                <a:latin typeface="Open Sans hebrew"/>
                <a:cs typeface="Open Sans hebrew"/>
              </a:rPr>
              <a:t>Fall 2026</a:t>
            </a:r>
            <a:br>
              <a:rPr lang="en-US" b="1" dirty="0">
                <a:solidFill>
                  <a:schemeClr val="bg1"/>
                </a:solidFill>
                <a:latin typeface="Open Sans hebrew"/>
                <a:cs typeface="Open Sans hebrew"/>
              </a:rPr>
            </a:br>
            <a:br>
              <a:rPr lang="en-US" b="1" dirty="0">
                <a:solidFill>
                  <a:schemeClr val="bg1"/>
                </a:solidFill>
                <a:latin typeface="Open Sans hebrew"/>
                <a:cs typeface="Open Sans hebrew"/>
              </a:rPr>
            </a:br>
            <a:r>
              <a:rPr lang="en-US" sz="2700" dirty="0">
                <a:solidFill>
                  <a:schemeClr val="bg1"/>
                </a:solidFill>
                <a:latin typeface="Open Sans hebrew"/>
                <a:cs typeface="Open Sans hebrew"/>
              </a:rPr>
              <a:t>Iftach Nachman   </a:t>
            </a:r>
            <a:r>
              <a:rPr lang="en-US" sz="2700" dirty="0" err="1">
                <a:solidFill>
                  <a:schemeClr val="bg1"/>
                </a:solidFill>
                <a:latin typeface="Open Sans hebrew"/>
                <a:cs typeface="Open Sans hebrew"/>
              </a:rPr>
              <a:t>iftachn@tauex.tau.ac.il</a:t>
            </a:r>
            <a:endParaRPr lang="he-IL" sz="5500" dirty="0">
              <a:solidFill>
                <a:schemeClr val="bg1"/>
              </a:solidFill>
              <a:latin typeface="Open Sans hebrew"/>
              <a:cs typeface="Open Sans hebrew"/>
            </a:endParaRPr>
          </a:p>
        </p:txBody>
      </p:sp>
    </p:spTree>
    <p:extLst>
      <p:ext uri="{BB962C8B-B14F-4D97-AF65-F5344CB8AC3E}">
        <p14:creationId xmlns:p14="http://schemas.microsoft.com/office/powerpoint/2010/main" val="394171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D832E-E4A3-C64C-BFE5-9198671E9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L" dirty="0"/>
              <a:t>Welcome!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7E448-3026-494E-A8A2-7DCA6865A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670" y="1494321"/>
            <a:ext cx="10286698" cy="4351338"/>
          </a:xfrm>
        </p:spPr>
        <p:txBody>
          <a:bodyPr/>
          <a:lstStyle/>
          <a:p>
            <a: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00C1F4"/>
              </a:buClr>
              <a:buNone/>
            </a:pPr>
            <a:r>
              <a:rPr lang="en-IL" dirty="0"/>
              <a:t>Focus of the MSc: </a:t>
            </a:r>
            <a:r>
              <a:rPr lang="en-IL" b="1" dirty="0"/>
              <a:t>Research</a:t>
            </a:r>
          </a:p>
          <a:p>
            <a:pPr algn="l" rtl="0"/>
            <a:r>
              <a:rPr lang="en-IL" sz="2400" dirty="0"/>
              <a:t>Difference from BSc</a:t>
            </a:r>
          </a:p>
          <a:p>
            <a:pPr algn="l" rtl="0"/>
            <a:r>
              <a:rPr lang="en-IL" sz="2400" dirty="0"/>
              <a:t>Science: Failures – part of the process.</a:t>
            </a:r>
          </a:p>
          <a:p>
            <a:pPr algn="l" rtl="0"/>
            <a:endParaRPr lang="en-IL" sz="2400" dirty="0"/>
          </a:p>
          <a:p>
            <a:pPr marL="0" indent="0" algn="l" rtl="0">
              <a:buNone/>
            </a:pPr>
            <a:r>
              <a:rPr lang="en-IL" dirty="0"/>
              <a:t>Devote full time to research.</a:t>
            </a:r>
          </a:p>
          <a:p>
            <a:pPr lvl="1" algn="l" rtl="0"/>
            <a:r>
              <a:rPr lang="en-US" dirty="0"/>
              <a:t>… then TA work</a:t>
            </a:r>
          </a:p>
          <a:p>
            <a:pPr lvl="1" algn="l" rtl="0"/>
            <a:r>
              <a:rPr lang="en-US" dirty="0"/>
              <a:t>… then courses</a:t>
            </a:r>
            <a:endParaRPr lang="en-IL" dirty="0"/>
          </a:p>
          <a:p>
            <a:pPr algn="l" rtl="0"/>
            <a:endParaRPr lang="en-IL" sz="2400" dirty="0"/>
          </a:p>
        </p:txBody>
      </p:sp>
    </p:spTree>
    <p:extLst>
      <p:ext uri="{BB962C8B-B14F-4D97-AF65-F5344CB8AC3E}">
        <p14:creationId xmlns:p14="http://schemas.microsoft.com/office/powerpoint/2010/main" val="315509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80D8FC-4C81-4AB7-80FB-2395F75D6CF8}"/>
              </a:ext>
            </a:extLst>
          </p:cNvPr>
          <p:cNvSpPr txBox="1">
            <a:spLocks/>
          </p:cNvSpPr>
          <p:nvPr/>
        </p:nvSpPr>
        <p:spPr>
          <a:xfrm>
            <a:off x="1305776" y="347683"/>
            <a:ext cx="9819121" cy="680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ctr"/>
            <a:r>
              <a:rPr lang="en-US" dirty="0">
                <a:latin typeface="Open Sans hebrew"/>
                <a:cs typeface="Open Sans hebrew"/>
              </a:rPr>
              <a:t>Faculty Schools</a:t>
            </a:r>
            <a:endParaRPr lang="x-none" dirty="0">
              <a:latin typeface="Open Sans hebrew"/>
              <a:cs typeface="Open Sans hebrew"/>
            </a:endParaRPr>
          </a:p>
        </p:txBody>
      </p:sp>
      <p:sp>
        <p:nvSpPr>
          <p:cNvPr id="9" name="Oval 8"/>
          <p:cNvSpPr/>
          <p:nvPr/>
        </p:nvSpPr>
        <p:spPr>
          <a:xfrm>
            <a:off x="10140461" y="1484923"/>
            <a:ext cx="1035538" cy="1035538"/>
          </a:xfrm>
          <a:prstGeom prst="ellipse">
            <a:avLst/>
          </a:prstGeom>
          <a:solidFill>
            <a:srgbClr val="00C1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latin typeface="Open Sans hebrew"/>
                <a:cs typeface="Open Sans hebrew"/>
              </a:rPr>
              <a:t>1</a:t>
            </a:r>
            <a:endParaRPr lang="en-US" sz="3200" b="1" dirty="0">
              <a:latin typeface="Open Sans hebrew"/>
              <a:cs typeface="Open Sans hebrew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597341" y="2757095"/>
            <a:ext cx="201104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en-US" sz="2000" dirty="0" err="1">
                <a:latin typeface="Open Sans Hebrew"/>
                <a:cs typeface="Open Sans Hebrew"/>
              </a:rPr>
              <a:t>Shmunis</a:t>
            </a:r>
            <a:r>
              <a:rPr lang="en-US" sz="2000" dirty="0">
                <a:latin typeface="Open Sans Hebrew"/>
                <a:cs typeface="Open Sans Hebrew"/>
              </a:rPr>
              <a:t> school for Biomedicine and Cancer Research</a:t>
            </a:r>
            <a:endParaRPr lang="he-IL" sz="2000" dirty="0">
              <a:latin typeface="Open Sans Hebrew"/>
              <a:cs typeface="Open Sans Hebrew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548307" y="2757095"/>
            <a:ext cx="20110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en-US" sz="2000" dirty="0">
                <a:latin typeface="Open Sans Hebrew"/>
                <a:cs typeface="Open Sans Hebrew"/>
              </a:rPr>
              <a:t>Plant Science and Food Security</a:t>
            </a:r>
            <a:endParaRPr lang="he-IL" sz="2000" dirty="0">
              <a:latin typeface="Open Sans Hebrew"/>
              <a:cs typeface="Open Sans Hebrew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848398" y="2757095"/>
            <a:ext cx="20110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en-US" sz="2000" dirty="0">
                <a:latin typeface="Open Sans Hebrew"/>
                <a:cs typeface="Open Sans Hebrew"/>
              </a:rPr>
              <a:t>Neurobiology, Biochemistry and Biophysics</a:t>
            </a:r>
            <a:endParaRPr lang="he-IL" sz="2000" dirty="0">
              <a:latin typeface="Open Sans Hebrew"/>
              <a:cs typeface="Open Sans Hebrew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60324" y="2757095"/>
            <a:ext cx="20110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en-US" sz="2000" dirty="0">
                <a:latin typeface="Open Sans Hebrew"/>
                <a:cs typeface="Open Sans Hebrew"/>
              </a:rPr>
              <a:t>Zoology</a:t>
            </a:r>
            <a:endParaRPr lang="he-IL" sz="2000" dirty="0">
              <a:latin typeface="Open Sans Hebrew"/>
              <a:cs typeface="Open Sans Hebrew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9036" y="1395283"/>
            <a:ext cx="1286963" cy="1162416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4886" y="1421484"/>
            <a:ext cx="1233299" cy="1220548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7" name="Picture 6" descr="http://pblab.tau.ac.il/en/wp-content/uploads/2013/06/cell-three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818" y="1421484"/>
            <a:ext cx="1132814" cy="1078612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6611" y="1490257"/>
            <a:ext cx="1105251" cy="1067442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8A00C0-8B36-3530-F9A9-69673DCEE66E}"/>
              </a:ext>
            </a:extLst>
          </p:cNvPr>
          <p:cNvSpPr txBox="1"/>
          <p:nvPr/>
        </p:nvSpPr>
        <p:spPr>
          <a:xfrm>
            <a:off x="1305776" y="4995081"/>
            <a:ext cx="8083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L" sz="2000" dirty="0"/>
              <a:t>Lab&lt;-&gt;School  vs.  MSc program</a:t>
            </a:r>
          </a:p>
        </p:txBody>
      </p:sp>
    </p:spTree>
    <p:extLst>
      <p:ext uri="{BB962C8B-B14F-4D97-AF65-F5344CB8AC3E}">
        <p14:creationId xmlns:p14="http://schemas.microsoft.com/office/powerpoint/2010/main" val="245905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939B7-7F33-AEC0-BB50-31F43F468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IL" dirty="0"/>
              <a:t>Plan your MSc!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DBA8CCA-9457-F653-5250-6A5A3E10EF4C}"/>
              </a:ext>
            </a:extLst>
          </p:cNvPr>
          <p:cNvCxnSpPr>
            <a:cxnSpLocks/>
          </p:cNvCxnSpPr>
          <p:nvPr/>
        </p:nvCxnSpPr>
        <p:spPr>
          <a:xfrm>
            <a:off x="1169043" y="2500132"/>
            <a:ext cx="923659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17AE3F2-896E-93AC-1DEB-06AF795C4812}"/>
              </a:ext>
            </a:extLst>
          </p:cNvPr>
          <p:cNvCxnSpPr/>
          <p:nvPr/>
        </p:nvCxnSpPr>
        <p:spPr>
          <a:xfrm>
            <a:off x="1169043" y="2349659"/>
            <a:ext cx="0" cy="300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919B7F5-3DBF-A430-53F5-0E4C733E28F4}"/>
              </a:ext>
            </a:extLst>
          </p:cNvPr>
          <p:cNvCxnSpPr/>
          <p:nvPr/>
        </p:nvCxnSpPr>
        <p:spPr>
          <a:xfrm>
            <a:off x="5129514" y="2361234"/>
            <a:ext cx="0" cy="300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454F195-B758-90AF-153D-F5F5FAEF860B}"/>
              </a:ext>
            </a:extLst>
          </p:cNvPr>
          <p:cNvCxnSpPr/>
          <p:nvPr/>
        </p:nvCxnSpPr>
        <p:spPr>
          <a:xfrm>
            <a:off x="8916365" y="2361234"/>
            <a:ext cx="0" cy="300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D7A2020-BF19-8189-70D8-748805868971}"/>
              </a:ext>
            </a:extLst>
          </p:cNvPr>
          <p:cNvCxnSpPr>
            <a:cxnSpLocks/>
          </p:cNvCxnSpPr>
          <p:nvPr/>
        </p:nvCxnSpPr>
        <p:spPr>
          <a:xfrm>
            <a:off x="7008471" y="2430684"/>
            <a:ext cx="0" cy="1504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582FCCC-851B-B7EE-9CEA-74A800001EEA}"/>
              </a:ext>
            </a:extLst>
          </p:cNvPr>
          <p:cNvCxnSpPr>
            <a:cxnSpLocks/>
          </p:cNvCxnSpPr>
          <p:nvPr/>
        </p:nvCxnSpPr>
        <p:spPr>
          <a:xfrm>
            <a:off x="2970835" y="2432609"/>
            <a:ext cx="0" cy="1504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19F09D9-BA55-65DB-90B8-5C5BE5234818}"/>
              </a:ext>
            </a:extLst>
          </p:cNvPr>
          <p:cNvSpPr txBox="1"/>
          <p:nvPr/>
        </p:nvSpPr>
        <p:spPr>
          <a:xfrm>
            <a:off x="1157468" y="1701478"/>
            <a:ext cx="3972043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L" dirty="0"/>
              <a:t>Year I</a:t>
            </a:r>
          </a:p>
          <a:p>
            <a:pPr algn="ctr"/>
            <a:r>
              <a:rPr lang="en-IL" dirty="0"/>
              <a:t>Studies, Learning in Lab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53EB8EC-B3A4-46BF-C083-1EC8064A2D37}"/>
              </a:ext>
            </a:extLst>
          </p:cNvPr>
          <p:cNvSpPr txBox="1"/>
          <p:nvPr/>
        </p:nvSpPr>
        <p:spPr>
          <a:xfrm>
            <a:off x="5129512" y="1708129"/>
            <a:ext cx="3786854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L" dirty="0"/>
              <a:t>Year II</a:t>
            </a:r>
          </a:p>
          <a:p>
            <a:pPr algn="ctr"/>
            <a:r>
              <a:rPr lang="en-IL" dirty="0"/>
              <a:t>Getting Results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7D41E3-52FD-1D1F-3534-BD2F15354359}"/>
              </a:ext>
            </a:extLst>
          </p:cNvPr>
          <p:cNvSpPr txBox="1"/>
          <p:nvPr/>
        </p:nvSpPr>
        <p:spPr>
          <a:xfrm>
            <a:off x="8235388" y="2639031"/>
            <a:ext cx="1361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L" sz="1400" dirty="0"/>
              <a:t>30/9/28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70DE4B-38FF-96CB-61A0-15DDF656367B}"/>
              </a:ext>
            </a:extLst>
          </p:cNvPr>
          <p:cNvSpPr txBox="1"/>
          <p:nvPr/>
        </p:nvSpPr>
        <p:spPr>
          <a:xfrm>
            <a:off x="488066" y="2721089"/>
            <a:ext cx="1361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L" sz="1400" dirty="0"/>
              <a:t>1/10/26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EC6741-EFE0-EA45-F36A-D74A2D127531}"/>
              </a:ext>
            </a:extLst>
          </p:cNvPr>
          <p:cNvSpPr txBox="1"/>
          <p:nvPr/>
        </p:nvSpPr>
        <p:spPr>
          <a:xfrm>
            <a:off x="1157468" y="3440467"/>
            <a:ext cx="3646542" cy="2533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L" dirty="0"/>
              <a:t>Study &gt; 20 points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L" dirty="0"/>
              <a:t>Learn to be a scientist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Research</a:t>
            </a:r>
            <a:r>
              <a:rPr lang="en-IL" dirty="0"/>
              <a:t> techniques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L" dirty="0"/>
              <a:t>Planning experiments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L" dirty="0"/>
              <a:t>Writing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L" dirty="0"/>
              <a:t>Presenting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E37262-C2D8-1D03-E795-B107F5176359}"/>
              </a:ext>
            </a:extLst>
          </p:cNvPr>
          <p:cNvSpPr txBox="1"/>
          <p:nvPr/>
        </p:nvSpPr>
        <p:spPr>
          <a:xfrm>
            <a:off x="5129511" y="3457354"/>
            <a:ext cx="3389309" cy="1702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L" dirty="0"/>
              <a:t>Study &lt;= 10 points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L" dirty="0"/>
              <a:t>Higher productivity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L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L" dirty="0"/>
              <a:t>Thesis writing: last month.</a:t>
            </a:r>
          </a:p>
        </p:txBody>
      </p:sp>
    </p:spTree>
    <p:extLst>
      <p:ext uri="{BB962C8B-B14F-4D97-AF65-F5344CB8AC3E}">
        <p14:creationId xmlns:p14="http://schemas.microsoft.com/office/powerpoint/2010/main" val="162706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bldLvl="2"/>
      <p:bldP spid="20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1F468-2034-A5ED-CD52-0BEBE955C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/>
              <a:t>Advisor/student relationships</a:t>
            </a:r>
            <a:endParaRPr lang="en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64F28-7481-AD0D-4BAB-358B30789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IL" dirty="0"/>
              <a:t>Autonomy level: Micromanagement &lt;-&gt; Neglect</a:t>
            </a:r>
          </a:p>
          <a:p>
            <a: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C1F4"/>
              </a:buClr>
              <a:buFont typeface="Arial" panose="020B0604020202020204" pitchFamily="34" charset="0"/>
              <a:buChar char="•"/>
            </a:pPr>
            <a:endParaRPr lang="en-IL" dirty="0"/>
          </a:p>
          <a:p>
            <a: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C1F4"/>
              </a:buClr>
              <a:buFont typeface="Arial" panose="020B0604020202020204" pitchFamily="34" charset="0"/>
              <a:buChar char="•"/>
            </a:pPr>
            <a:r>
              <a:rPr lang="en-IL" dirty="0"/>
              <a:t>Recommended: ½ yearly evaluation meetings</a:t>
            </a:r>
          </a:p>
          <a:p>
            <a:pPr lvl="1" algn="l" rtl="0">
              <a:spcBef>
                <a:spcPts val="1000"/>
              </a:spcBef>
            </a:pPr>
            <a:r>
              <a:rPr lang="en-IL" dirty="0"/>
              <a:t>Set expectations</a:t>
            </a:r>
          </a:p>
          <a:p>
            <a:pPr lvl="1" algn="l" rtl="0">
              <a:spcBef>
                <a:spcPts val="1000"/>
              </a:spcBef>
            </a:pPr>
            <a:r>
              <a:rPr lang="en-IL" dirty="0"/>
              <a:t>Planned vs. achieved.</a:t>
            </a:r>
          </a:p>
          <a:p>
            <a:pPr lvl="1" algn="l" rtl="0">
              <a:spcBef>
                <a:spcPts val="1000"/>
              </a:spcBef>
            </a:pPr>
            <a:r>
              <a:rPr lang="en-IL" dirty="0"/>
              <a:t>What went well? </a:t>
            </a:r>
          </a:p>
          <a:p>
            <a:pPr lvl="1" algn="l" rtl="0">
              <a:spcBef>
                <a:spcPts val="1000"/>
              </a:spcBef>
            </a:pPr>
            <a:r>
              <a:rPr lang="en-IL" dirty="0"/>
              <a:t>What should be improved?</a:t>
            </a:r>
          </a:p>
          <a:p>
            <a:pPr lvl="1" algn="l" rtl="0">
              <a:spcBef>
                <a:spcPts val="1000"/>
              </a:spcBef>
            </a:pPr>
            <a:endParaRPr lang="en-IL" dirty="0"/>
          </a:p>
          <a:p>
            <a:pPr algn="l" rtl="0"/>
            <a:r>
              <a:rPr lang="en-IL" dirty="0"/>
              <a:t>How to handle problems?</a:t>
            </a:r>
          </a:p>
        </p:txBody>
      </p:sp>
    </p:spTree>
    <p:extLst>
      <p:ext uri="{BB962C8B-B14F-4D97-AF65-F5344CB8AC3E}">
        <p14:creationId xmlns:p14="http://schemas.microsoft.com/office/powerpoint/2010/main" val="42852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DB5C4-7693-E46B-A249-657F9F546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L" dirty="0"/>
              <a:t>Fellowships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3F2CC-A46F-DECB-BB24-A9A331A50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00C1F4"/>
              </a:buClr>
              <a:buFont typeface="Arial" panose="020B0604020202020204" pitchFamily="34" charset="0"/>
              <a:buChar char="•"/>
            </a:pPr>
            <a:r>
              <a:rPr lang="en-IL" dirty="0"/>
              <a:t>All accepted students get fellowships</a:t>
            </a:r>
          </a:p>
          <a:p>
            <a: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00C1F4"/>
              </a:buClr>
              <a:buFont typeface="Arial" panose="020B0604020202020204" pitchFamily="34" charset="0"/>
              <a:buChar char="•"/>
            </a:pPr>
            <a:r>
              <a:rPr lang="en-IL" dirty="0"/>
              <a:t>Exempt of tuition</a:t>
            </a:r>
          </a:p>
          <a:p>
            <a:pPr lvl="1" algn="l" rtl="0">
              <a:lnSpc>
                <a:spcPct val="150000"/>
              </a:lnSpc>
              <a:spcBef>
                <a:spcPts val="1000"/>
              </a:spcBef>
            </a:pPr>
            <a:r>
              <a:rPr lang="en-IL" dirty="0"/>
              <a:t>Except the initial “</a:t>
            </a:r>
            <a:r>
              <a:rPr lang="he-IL" dirty="0"/>
              <a:t>תשלומים נלווים</a:t>
            </a:r>
            <a:r>
              <a:rPr lang="en-US" dirty="0"/>
              <a:t>”</a:t>
            </a:r>
          </a:p>
          <a:p>
            <a:pPr algn="l" rtl="0">
              <a:lnSpc>
                <a:spcPct val="150000"/>
              </a:lnSpc>
            </a:pPr>
            <a:r>
              <a:rPr lang="en-US" dirty="0"/>
              <a:t>Junior faculty organization: </a:t>
            </a:r>
            <a:r>
              <a:rPr lang="he-IL" dirty="0"/>
              <a:t>ארגון סגל ההוראה והמחקר</a:t>
            </a:r>
            <a:r>
              <a:rPr lang="en-US" dirty="0"/>
              <a:t>  </a:t>
            </a:r>
            <a:r>
              <a:rPr lang="en-US" dirty="0">
                <a:hlinkClick r:id="rId2"/>
              </a:rPr>
              <a:t>https://www.segel.org.il</a:t>
            </a:r>
            <a:endParaRPr lang="en-US" dirty="0"/>
          </a:p>
          <a:p>
            <a:pPr marL="457200" lvl="1" indent="0" algn="l" rtl="0">
              <a:lnSpc>
                <a:spcPct val="150000"/>
              </a:lnSpc>
              <a:spcBef>
                <a:spcPts val="1000"/>
              </a:spcBef>
              <a:buNone/>
            </a:pPr>
            <a:endParaRPr lang="en-US" dirty="0"/>
          </a:p>
          <a:p>
            <a:pPr algn="l" rtl="0">
              <a:lnSpc>
                <a:spcPct val="150000"/>
              </a:lnSpc>
            </a:pPr>
            <a:r>
              <a:rPr lang="en-US" dirty="0"/>
              <a:t>Extension due to </a:t>
            </a:r>
            <a:r>
              <a:rPr lang="en-US" dirty="0" err="1"/>
              <a:t>Miluim</a:t>
            </a:r>
            <a:r>
              <a:rPr lang="en-US" dirty="0"/>
              <a:t>/maternity leave - request</a:t>
            </a: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321082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44336</TotalTime>
  <Words>213</Words>
  <Application>Microsoft Macintosh PowerPoint</Application>
  <PresentationFormat>Widescreen</PresentationFormat>
  <Paragraphs>52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Open Sans Hebrew</vt:lpstr>
      <vt:lpstr>Arial</vt:lpstr>
      <vt:lpstr>Open Sans Hebrew</vt:lpstr>
      <vt:lpstr>Calibri</vt:lpstr>
      <vt:lpstr>Open Sans</vt:lpstr>
      <vt:lpstr>Office Theme</vt:lpstr>
      <vt:lpstr> New MSc student orientation  Faculty of Life Sciences Fall 2026  Iftach Nachman   iftachn@tauex.tau.ac.il</vt:lpstr>
      <vt:lpstr>Welcome!</vt:lpstr>
      <vt:lpstr>PowerPoint Presentation</vt:lpstr>
      <vt:lpstr>Plan your MSc!</vt:lpstr>
      <vt:lpstr>Advisor/student relationships</vt:lpstr>
      <vt:lpstr>Fellowships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Alon Weinpress</dc:creator>
  <cp:keywords/>
  <dc:description/>
  <cp:lastModifiedBy>Iftach Nachman</cp:lastModifiedBy>
  <cp:revision>315</cp:revision>
  <dcterms:created xsi:type="dcterms:W3CDTF">2019-07-22T08:18:51Z</dcterms:created>
  <dcterms:modified xsi:type="dcterms:W3CDTF">2026-09-02T13:35:34Z</dcterms:modified>
  <cp:category/>
</cp:coreProperties>
</file>