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8" r:id="rId3"/>
    <p:sldId id="669" r:id="rId4"/>
    <p:sldId id="662" r:id="rId5"/>
    <p:sldId id="664" r:id="rId6"/>
    <p:sldId id="663" r:id="rId7"/>
    <p:sldId id="665" r:id="rId8"/>
    <p:sldId id="391" r:id="rId9"/>
    <p:sldId id="666" r:id="rId10"/>
    <p:sldId id="667" r:id="rId11"/>
    <p:sldId id="668" r:id="rId12"/>
    <p:sldId id="394" r:id="rId13"/>
    <p:sldId id="395" r:id="rId14"/>
    <p:sldId id="259" r:id="rId15"/>
    <p:sldId id="260" r:id="rId16"/>
    <p:sldId id="261" r:id="rId17"/>
    <p:sldId id="671" r:id="rId18"/>
    <p:sldId id="672" r:id="rId19"/>
    <p:sldId id="392" r:id="rId20"/>
    <p:sldId id="390" r:id="rId21"/>
    <p:sldId id="657" r:id="rId22"/>
    <p:sldId id="405" r:id="rId23"/>
    <p:sldId id="658" r:id="rId24"/>
    <p:sldId id="659" r:id="rId25"/>
    <p:sldId id="660" r:id="rId26"/>
    <p:sldId id="661" r:id="rId27"/>
    <p:sldId id="649" r:id="rId28"/>
    <p:sldId id="654" r:id="rId29"/>
    <p:sldId id="670" r:id="rId30"/>
    <p:sldId id="318" r:id="rId31"/>
    <p:sldId id="301" r:id="rId32"/>
    <p:sldId id="674" r:id="rId33"/>
    <p:sldId id="293" r:id="rId34"/>
    <p:sldId id="319" r:id="rId35"/>
    <p:sldId id="320" r:id="rId36"/>
    <p:sldId id="379" r:id="rId37"/>
    <p:sldId id="321" r:id="rId38"/>
    <p:sldId id="380" r:id="rId39"/>
    <p:sldId id="673" r:id="rId40"/>
    <p:sldId id="326" r:id="rId41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on Scharf" userId="8859447c-953c-4e81-94d7-d1fc5c8c5f31" providerId="ADAL" clId="{BCCCFE49-6FBE-47F4-9DBB-55AE3EA71209}"/>
    <pc:docChg chg="modSld">
      <pc:chgData name="Inon Scharf" userId="8859447c-953c-4e81-94d7-d1fc5c8c5f31" providerId="ADAL" clId="{BCCCFE49-6FBE-47F4-9DBB-55AE3EA71209}" dt="2024-09-03T05:34:11.670" v="1"/>
      <pc:docMkLst>
        <pc:docMk/>
      </pc:docMkLst>
      <pc:sldChg chg="mod modShow">
        <pc:chgData name="Inon Scharf" userId="8859447c-953c-4e81-94d7-d1fc5c8c5f31" providerId="ADAL" clId="{BCCCFE49-6FBE-47F4-9DBB-55AE3EA71209}" dt="2024-09-03T05:33:48.270" v="0" actId="729"/>
        <pc:sldMkLst>
          <pc:docMk/>
          <pc:sldMk cId="0" sldId="318"/>
        </pc:sldMkLst>
      </pc:sldChg>
      <pc:sldChg chg="modAnim">
        <pc:chgData name="Inon Scharf" userId="8859447c-953c-4e81-94d7-d1fc5c8c5f31" providerId="ADAL" clId="{BCCCFE49-6FBE-47F4-9DBB-55AE3EA71209}" dt="2024-09-03T05:34:11.670" v="1"/>
        <pc:sldMkLst>
          <pc:docMk/>
          <pc:sldMk cId="3829638105" sldId="6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D25719-8139-4821-BF7F-8BF1348097A0}" type="datetimeFigureOut">
              <a:rPr lang="en-IL" smtClean="0"/>
              <a:t>09/03/2024</a:t>
            </a:fld>
            <a:endParaRPr lang="en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BBD4-7965-4844-933F-DE4E9D3F028D}" type="slidenum">
              <a:rPr lang="en-IL" smtClean="0"/>
              <a:t>‹#›</a:t>
            </a:fld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3561719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A41377C4-4BD2-4F3E-9D84-0952A9DA0B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0A13A2A3-AC94-43DF-9E64-899A74916C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e-IL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2E35FC00-59C9-4173-8700-971164090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>
              <a:spcBef>
                <a:spcPct val="0"/>
              </a:spcBef>
            </a:pPr>
            <a:fld id="{A2697A98-245A-455B-9C6F-4E51BAC10B8A}" type="slidenum">
              <a:rPr lang="he-IL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l">
                <a:spcBef>
                  <a:spcPct val="0"/>
                </a:spcBef>
              </a:pPr>
              <a:t>30</a:t>
            </a:fld>
            <a:endParaRPr lang="he-IL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B5966-2ED0-4B17-8E26-D9994496F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8122A8-E89B-4751-8F52-01573D10D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62BF58-98A2-4B95-A263-0223A2523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BC7D2-6346-44C3-82C6-4AF39A8E8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04FDD-7C6E-419E-8D2A-5C98BDF15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561682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1CD13-9658-4246-9DE6-DC7C38259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7AF8AD-4D9A-46F0-9B21-1141290ED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04E9F-DDBF-4EBC-8BA3-3481D6A7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F3DD80-B95B-40CC-8447-8FF18306D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3B3748-3D7E-40A0-940B-F0CAD11AF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10430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FBD99-5428-4BD0-BB49-AD95670A38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7D9C40-3D7E-4856-B384-ACFAC1C9A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CE2D6-DEF0-4635-9392-C2DE5C129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E5F5-FE77-485A-95BB-728EACFA2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36E4B-8636-4958-92E0-323E6EF4D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80107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98CF2-1E0E-491E-9287-1CD43F1BB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02B764-76CF-439A-9EE0-A801E1BBF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0EAE9-AA6F-4CFD-B787-8A66A9DE3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7D09-587B-45E9-8B93-59FEE98B8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EAF24-7E66-4697-AE92-836EE8F6D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72248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782D0-0DBA-417A-9948-879F400B0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53999-D436-48C7-A866-4CEBB824FB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032A3-11D1-45F6-9484-4670859F6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4C3F3-F12B-4161-863F-514ED8AED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1288C-D568-4479-8329-B0B7C85A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0368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4D-1731-4993-9422-A6507BBED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8EAC2-6FE7-497F-B2DF-A106630CEC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154955-8BA3-47AE-A60B-838E9ABB29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C64326-9B02-4856-BA01-5BDE2AA07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2EEE1-04BA-4151-972E-9D0527300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2ECD7-BBFC-4D8E-9131-C3EC90E0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49797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CA7DF-1CF5-4447-8B4E-B9E53EFEF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DF5B7-6D50-4BED-B17D-F50A7EA83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092F0-0B9E-4E54-A6FF-20245ABC38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4443DC-15ED-43B6-8473-20F6BBD2C3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43B3DB-3A3C-4ED2-828C-EED35DCB4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C55AEC-8D8C-481F-B1ED-6072230E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91F3B7-D285-410A-A39F-D2C1830B4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71D701-2D01-45D5-B926-5F1D6DA15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75566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FEBE2-21E4-4045-82BD-E7861C221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7A3FDB-6F5C-4878-B5BB-DA31276FA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5FC6F3-271D-4C70-99F5-2FBEC65A8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546655-CAEE-40FD-ABEE-F49881912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820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AFB9A0-7ACD-4A79-BF07-A75A0D89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0C00C6-820A-4812-A97B-0777C0BC3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BD909-0E8D-4A8F-A7F9-18A08452F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985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1ECA5-380F-4C5A-9CCF-83BCA3382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84795-181B-4958-B471-699B4DE03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2A19B3-1329-4F88-8F51-EEF805748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7A4E3D-CD35-4C08-A69B-3F82A8AD3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8D25D6-6FCC-4ABA-A5F9-6A4EC599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C716C4-15FA-4A89-B615-96C18C521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43221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EFBE9-71CC-48E6-8800-6404DC02D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134320-78BD-4005-943D-7AF12ED365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0F6C6E-194D-441D-B65C-A0AF934DF5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4E8F0A-97AE-4A22-A9A6-6B9E46564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69B947-0B71-411D-9D3F-4F396495F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27481-BFAB-4D1A-BBFB-C01137B54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44410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20305A-110D-425C-983C-4234A4FD6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02DDB9-7D95-47E9-9D7B-2D4F5C3B81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7D45C-9311-4D8C-B42F-5795296058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87DC2-E038-439B-9A71-0D68AE01D731}" type="datetimeFigureOut">
              <a:rPr lang="LID4096" smtClean="0"/>
              <a:t>09/03/2024</a:t>
            </a:fld>
            <a:endParaRPr lang="LID4096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DBE08-E799-4F4A-B867-6B16DD43EC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3C2DF-D443-4137-B394-9B62CE82F3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B85C9-FDC1-4D36-AD81-9D9789512305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51292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education.tau.ac.il/hachshara_lehoraa_masluli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ims.tau.ac.il/tal/kr/search_p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lifesci.tau.ac.il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libraries.tau.ac.il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xtra.student.co.il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lifesci.tau.ac.il/help/2023" TargetMode="External"/><Relationship Id="rId2" Type="http://schemas.openxmlformats.org/officeDocument/2006/relationships/hyperlink" Target="mailto:yeutzlifesci@tauex.tau.ac.i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areer.tau.ac.il/life-faculty-career-club" TargetMode="External"/><Relationship Id="rId2" Type="http://schemas.openxmlformats.org/officeDocument/2006/relationships/hyperlink" Target="mailto:daphnagofer@tauex.tau.ac.i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lpavni@tauex.tau.ac.il" TargetMode="External"/><Relationship Id="rId2" Type="http://schemas.openxmlformats.org/officeDocument/2006/relationships/hyperlink" Target="mailto:niro@tauex.tau.ac.i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talp@tauex.tau.ac.il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watch?v=v0Igdaq085k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lifesci.tau.ac.il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s.tau.ac.il/Bidd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s.tau.ac.il/Bidd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tau.ac.il/study-program?safa=1&amp;shana=2024&amp;tab=schedule&amp;tcid=7624&amp;menu=5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5B2BF0F2-7461-4256-B90E-3CAA095B853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18" b="-9518"/>
            </a:stretch>
          </a:blipFill>
        </p:spPr>
        <p:txBody>
          <a:bodyPr/>
          <a:lstStyle/>
          <a:p>
            <a:endParaRPr lang="en-I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E532CC-DE29-4D73-A93E-F44528C239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0867" y="1122363"/>
            <a:ext cx="9364133" cy="2387600"/>
          </a:xfrm>
        </p:spPr>
        <p:txBody>
          <a:bodyPr>
            <a:normAutofit/>
          </a:bodyPr>
          <a:lstStyle/>
          <a:p>
            <a:r>
              <a:rPr lang="he-IL" sz="4800" b="1" dirty="0">
                <a:latin typeface="+mn-lt"/>
                <a:cs typeface="+mn-cs"/>
              </a:rPr>
              <a:t>סטודנטים בשנה א' במסלול המרחב: שיחת פתיחה</a:t>
            </a:r>
            <a:endParaRPr lang="LID4096" sz="4800" b="1" dirty="0">
              <a:latin typeface="+mn-lt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5A15D0-5967-4246-95F5-67CFF6CBA1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b="1" dirty="0"/>
              <a:t>פרופ' ינון שרף</a:t>
            </a:r>
          </a:p>
          <a:p>
            <a:r>
              <a:rPr lang="he-IL" b="1" dirty="0"/>
              <a:t>יו"ר וועדת קוריקולום ומרכז תוכניות הלימודים במדעי החיים</a:t>
            </a:r>
          </a:p>
          <a:p>
            <a:r>
              <a:rPr lang="en-US" b="1" dirty="0"/>
              <a:t>scharfi@tauex.tau.ac.il</a:t>
            </a:r>
            <a:endParaRPr lang="LID4096" b="1" dirty="0"/>
          </a:p>
        </p:txBody>
      </p:sp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F2FC5D99-23F5-C84D-B2E4-8244629A2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6" r="1827"/>
          <a:stretch/>
        </p:blipFill>
        <p:spPr>
          <a:xfrm>
            <a:off x="6460608" y="0"/>
            <a:ext cx="5731392" cy="200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544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קורסי בחירה בשנים ב' ו-ג'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dirty="0"/>
              <a:t>קורסי חשיפה (מרצים מתחלפים, ללא מבחן): עד 4 נקודות</a:t>
            </a:r>
          </a:p>
          <a:p>
            <a:pPr lvl="1" algn="r" rtl="1"/>
            <a:r>
              <a:rPr lang="he-IL" dirty="0"/>
              <a:t>חשיפה לזואולוגיה; אופקים מעשיים חדשניים - קריירה במדעי החיים</a:t>
            </a:r>
          </a:p>
          <a:p>
            <a:pPr algn="r" rtl="1"/>
            <a:r>
              <a:rPr lang="he-IL" dirty="0"/>
              <a:t>קורסים של מעורבות חברתית: עד 2 קורסים</a:t>
            </a:r>
          </a:p>
          <a:p>
            <a:pPr lvl="1" algn="r" rtl="1"/>
            <a:r>
              <a:rPr lang="he-IL" dirty="0"/>
              <a:t>מגלים את הים; מחקר, שמירת טבע וחינוך בגני חיות</a:t>
            </a:r>
          </a:p>
          <a:p>
            <a:pPr algn="r" rtl="1"/>
            <a:r>
              <a:rPr lang="he-IL" dirty="0"/>
              <a:t>קורסי העשרה (עד 6 נקודות)</a:t>
            </a:r>
          </a:p>
          <a:p>
            <a:pPr lvl="1" algn="r" rtl="1"/>
            <a:r>
              <a:rPr lang="he-IL" dirty="0"/>
              <a:t>קורסי תכנית שאר-רוח (הפקולטה למדעי הרוח)</a:t>
            </a:r>
          </a:p>
          <a:p>
            <a:pPr lvl="1" algn="r" rtl="1"/>
            <a:r>
              <a:rPr lang="he-IL" dirty="0"/>
              <a:t>פילוסופיה של הביולוגיה (פקולטה למדעי החיים)</a:t>
            </a:r>
          </a:p>
          <a:p>
            <a:pPr lvl="1" algn="r" rtl="1"/>
            <a:r>
              <a:rPr lang="he-IL" dirty="0"/>
              <a:t>קורסי מבוא ליזמות (פקולטה לניהול)</a:t>
            </a:r>
          </a:p>
          <a:p>
            <a:pPr lvl="1" algn="r" rtl="1"/>
            <a:r>
              <a:rPr lang="he-IL" dirty="0"/>
              <a:t>קורסי מתחברים פלוס </a:t>
            </a:r>
          </a:p>
          <a:p>
            <a:pPr lvl="1" algn="r" rtl="1"/>
            <a:r>
              <a:rPr lang="he-IL" dirty="0"/>
              <a:t>עד 2 נקודות בעבור התנדבות: באתר </a:t>
            </a:r>
            <a:r>
              <a:rPr lang="he-IL" dirty="0" err="1"/>
              <a:t>הדקנאט</a:t>
            </a:r>
            <a:r>
              <a:rPr lang="he-IL" dirty="0"/>
              <a:t> להצלחת הסטודנטים והסטודנטיות</a:t>
            </a:r>
          </a:p>
          <a:p>
            <a:pPr lvl="1" algn="r" rtl="1"/>
            <a:endParaRPr lang="he-IL" dirty="0"/>
          </a:p>
          <a:p>
            <a:pPr lvl="1" algn="r" rtl="1"/>
            <a:endParaRPr lang="he-IL" dirty="0"/>
          </a:p>
          <a:p>
            <a:pPr lvl="1" algn="r" rtl="1"/>
            <a:endParaRPr lang="he-IL" dirty="0"/>
          </a:p>
          <a:p>
            <a:pPr algn="r" rtl="1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02912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קורסי בחירה בשנים ב' ו-ג'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dirty="0"/>
              <a:t>קורסים עודפים: קורסי בחירה נוספים מעבר למחויב לתואר ניתן להוציא מתכנית הלימודים ולהעביר ל"קורסים עודפים" (למה זה טוב?)</a:t>
            </a:r>
          </a:p>
          <a:p>
            <a:pPr algn="r" rtl="1"/>
            <a:r>
              <a:rPr lang="he-IL"/>
              <a:t>אם אתם </a:t>
            </a:r>
            <a:r>
              <a:rPr lang="he-IL" dirty="0"/>
              <a:t>רוצים להיות מורים, קראו כאן על תעודת הוראה:</a:t>
            </a:r>
          </a:p>
          <a:p>
            <a:pPr algn="r" rtl="1"/>
            <a:r>
              <a:rPr lang="en-GB" dirty="0">
                <a:hlinkClick r:id="rId2"/>
              </a:rPr>
              <a:t>https://education.tau.ac.il/hachshara_lehoraa_maslulim</a:t>
            </a:r>
            <a:endParaRPr lang="he-IL" dirty="0"/>
          </a:p>
          <a:p>
            <a:pPr algn="r" rtl="1"/>
            <a:r>
              <a:rPr lang="he-IL" dirty="0"/>
              <a:t>אפשר להתחיל כבר בשנה ג', כדי לברר בזמן</a:t>
            </a:r>
          </a:p>
          <a:p>
            <a:pPr algn="r" rtl="1"/>
            <a:endParaRPr lang="he-IL" dirty="0"/>
          </a:p>
          <a:p>
            <a:pPr algn="r" rtl="1"/>
            <a:endParaRPr lang="he-IL" dirty="0"/>
          </a:p>
          <a:p>
            <a:pPr algn="r" rtl="1"/>
            <a:endParaRPr lang="he-IL" dirty="0"/>
          </a:p>
          <a:p>
            <a:pPr lvl="1" algn="r" rtl="1"/>
            <a:endParaRPr lang="he-IL" dirty="0"/>
          </a:p>
          <a:p>
            <a:pPr lvl="1" algn="r" rtl="1"/>
            <a:endParaRPr lang="he-IL" dirty="0"/>
          </a:p>
          <a:p>
            <a:pPr lvl="1" algn="r" rtl="1"/>
            <a:endParaRPr lang="he-IL" dirty="0"/>
          </a:p>
          <a:p>
            <a:pPr algn="r" rtl="1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8287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מעבר בין שנים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dirty="0"/>
              <a:t> חובה להיבחן בכל הקורסים אליהם נרשמתם</a:t>
            </a:r>
          </a:p>
          <a:p>
            <a:pPr algn="r" rtl="1"/>
            <a:r>
              <a:rPr lang="he-IL" dirty="0"/>
              <a:t> אין אפשרות לצבור יותר משלושה כישלונות</a:t>
            </a:r>
          </a:p>
          <a:p>
            <a:pPr algn="r" rtl="1"/>
            <a:r>
              <a:rPr lang="he-IL" dirty="0"/>
              <a:t>כישלון במבוא לביולוגיה א' יגרור הפסקת לימודים</a:t>
            </a:r>
          </a:p>
          <a:p>
            <a:pPr algn="r" rtl="1"/>
            <a:r>
              <a:rPr lang="he-IL" dirty="0"/>
              <a:t>קבלת ציון נכשל בקורס אחר מאפשרת המשך לימודים </a:t>
            </a:r>
          </a:p>
          <a:p>
            <a:pPr lvl="1" algn="r" rtl="1"/>
            <a:r>
              <a:rPr lang="he-IL" dirty="0"/>
              <a:t>אולם יש ללמוד מחדש את הקורס ולשלם שכ"ל עבורו</a:t>
            </a:r>
          </a:p>
          <a:p>
            <a:pPr algn="r" rtl="1"/>
            <a:r>
              <a:rPr lang="he-IL" dirty="0"/>
              <a:t> כישלון חוזר (שני) בקורס חובה יגרור הפסקת לימודים</a:t>
            </a:r>
          </a:p>
        </p:txBody>
      </p:sp>
    </p:spTree>
    <p:extLst>
      <p:ext uri="{BB962C8B-B14F-4D97-AF65-F5344CB8AC3E}">
        <p14:creationId xmlns:p14="http://schemas.microsoft.com/office/powerpoint/2010/main" val="92939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תיקון ציון שאינו נכשל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dirty="0"/>
              <a:t>תיקון ציון אפשרי</a:t>
            </a:r>
          </a:p>
          <a:p>
            <a:pPr algn="r" rtl="1"/>
            <a:r>
              <a:rPr lang="he-IL" dirty="0"/>
              <a:t>באותה השנה:</a:t>
            </a:r>
          </a:p>
          <a:p>
            <a:pPr algn="r" rtl="1"/>
            <a:r>
              <a:rPr lang="he-IL" dirty="0"/>
              <a:t>ניתן לתקן ציון שהתקבל במועד א' על-ידי בחינה במועד ב' באותה השנה</a:t>
            </a:r>
          </a:p>
          <a:p>
            <a:pPr algn="r" rtl="1"/>
            <a:r>
              <a:rPr lang="he-IL" dirty="0"/>
              <a:t> רישום לשיפור ציון במועד ב' (סעיף "שיפור ציון חיובי")</a:t>
            </a:r>
          </a:p>
          <a:p>
            <a:pPr lvl="1" algn="r" rtl="1"/>
            <a:r>
              <a:rPr lang="he-IL" dirty="0"/>
              <a:t>שימו לב, הציון האחרון הוא הקובע</a:t>
            </a:r>
          </a:p>
          <a:p>
            <a:pPr algn="r" rtl="1"/>
            <a:r>
              <a:rPr lang="he-IL" dirty="0"/>
              <a:t>בשנת לימודים עוקבת:</a:t>
            </a:r>
          </a:p>
          <a:p>
            <a:pPr lvl="1" algn="r" rtl="1"/>
            <a:r>
              <a:rPr lang="he-IL" dirty="0"/>
              <a:t>ניתן לשפר ציון חיובי של שני קורסים לכל היותר בכל התואר</a:t>
            </a:r>
          </a:p>
          <a:p>
            <a:pPr lvl="1" algn="r" rtl="1"/>
            <a:r>
              <a:rPr lang="he-IL" dirty="0"/>
              <a:t>התיקון יעשה בשנת לימודים עוקבת לאחר רישום חוזר ועמידה במטלות הקורס</a:t>
            </a:r>
          </a:p>
          <a:p>
            <a:pPr lvl="1" algn="r" rtl="1"/>
            <a:r>
              <a:rPr lang="he-IL" dirty="0"/>
              <a:t>נדרש תשלום שכ"ל נוסף</a:t>
            </a:r>
          </a:p>
          <a:p>
            <a:pPr algn="r" rtl="1"/>
            <a:endParaRPr lang="he-IL" dirty="0"/>
          </a:p>
          <a:p>
            <a:pPr algn="r" rtl="1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9138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C85FAE-D753-4C89-A9EC-412D2A03E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3" t="3209" r="21180" b="20000"/>
          <a:stretch/>
        </p:blipFill>
        <p:spPr>
          <a:xfrm>
            <a:off x="143933" y="84665"/>
            <a:ext cx="11233987" cy="665480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9C52FF-C0A3-4A39-80CB-6FD21B47B247}"/>
              </a:ext>
            </a:extLst>
          </p:cNvPr>
          <p:cNvSpPr/>
          <p:nvPr/>
        </p:nvSpPr>
        <p:spPr>
          <a:xfrm>
            <a:off x="143933" y="118534"/>
            <a:ext cx="1168401" cy="34713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DE253D-0C67-45BD-802D-2F160D156FAC}"/>
              </a:ext>
            </a:extLst>
          </p:cNvPr>
          <p:cNvSpPr/>
          <p:nvPr/>
        </p:nvSpPr>
        <p:spPr>
          <a:xfrm>
            <a:off x="8517466" y="1955801"/>
            <a:ext cx="965201" cy="34713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E79A0D-D451-43D2-A87B-F420E1977FC0}"/>
              </a:ext>
            </a:extLst>
          </p:cNvPr>
          <p:cNvSpPr/>
          <p:nvPr/>
        </p:nvSpPr>
        <p:spPr>
          <a:xfrm>
            <a:off x="9355668" y="2616201"/>
            <a:ext cx="1227666" cy="34713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B62848-2C44-40AA-B464-69EBE393EE22}"/>
              </a:ext>
            </a:extLst>
          </p:cNvPr>
          <p:cNvSpPr txBox="1"/>
          <p:nvPr/>
        </p:nvSpPr>
        <p:spPr>
          <a:xfrm>
            <a:off x="143933" y="1421482"/>
            <a:ext cx="2827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000" dirty="0"/>
              <a:t>בחרו תוכנית לימודים: תוכנית חד-חוגית בביולוגיה</a:t>
            </a:r>
            <a:endParaRPr lang="LID4096" sz="2000" dirty="0"/>
          </a:p>
        </p:txBody>
      </p:sp>
    </p:spTree>
    <p:extLst>
      <p:ext uri="{BB962C8B-B14F-4D97-AF65-F5344CB8AC3E}">
        <p14:creationId xmlns:p14="http://schemas.microsoft.com/office/powerpoint/2010/main" val="4192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01F78-50F2-4BE6-8384-8351304B2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974"/>
          <a:stretch/>
        </p:blipFill>
        <p:spPr>
          <a:xfrm>
            <a:off x="0" y="0"/>
            <a:ext cx="12192000" cy="658543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AE79A0D-D451-43D2-A87B-F420E1977FC0}"/>
              </a:ext>
            </a:extLst>
          </p:cNvPr>
          <p:cNvSpPr/>
          <p:nvPr/>
        </p:nvSpPr>
        <p:spPr>
          <a:xfrm>
            <a:off x="6798734" y="4207934"/>
            <a:ext cx="1481666" cy="34713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17E47D-E4DD-4945-9637-26D0D0814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33" y="563033"/>
            <a:ext cx="4199467" cy="3543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735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107CC3-E46A-47C5-8EC1-5FAA2A08F3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2" t="4691" r="17084" b="3827"/>
          <a:stretch/>
        </p:blipFill>
        <p:spPr>
          <a:xfrm>
            <a:off x="101599" y="50800"/>
            <a:ext cx="9874806" cy="660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3D45AC-9A4D-48C2-8286-543805FD35B7}"/>
              </a:ext>
            </a:extLst>
          </p:cNvPr>
          <p:cNvSpPr txBox="1"/>
          <p:nvPr/>
        </p:nvSpPr>
        <p:spPr>
          <a:xfrm>
            <a:off x="8562472" y="5470828"/>
            <a:ext cx="2827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400" dirty="0"/>
              <a:t>אם תקישו על כל מלבן תגיעו לפירוט קורסים</a:t>
            </a:r>
            <a:endParaRPr lang="LID4096" sz="2400" dirty="0"/>
          </a:p>
        </p:txBody>
      </p:sp>
    </p:spTree>
    <p:extLst>
      <p:ext uri="{BB962C8B-B14F-4D97-AF65-F5344CB8AC3E}">
        <p14:creationId xmlns:p14="http://schemas.microsoft.com/office/powerpoint/2010/main" val="878851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9DB3CB-52F3-4C99-90ED-AC4122C5F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893" y="0"/>
            <a:ext cx="9546214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4F0052-52F4-4A30-B0A2-813E9E617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46" y="384348"/>
            <a:ext cx="4031320" cy="3563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714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8A091E4-8128-4378-B01C-5E200D2FA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9356" y="0"/>
            <a:ext cx="1029923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3D45AC-9A4D-48C2-8286-543805FD35B7}"/>
              </a:ext>
            </a:extLst>
          </p:cNvPr>
          <p:cNvSpPr txBox="1"/>
          <p:nvPr/>
        </p:nvSpPr>
        <p:spPr>
          <a:xfrm>
            <a:off x="8562472" y="5470828"/>
            <a:ext cx="2827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400" dirty="0"/>
              <a:t>אם תקישו על כל מלבן תגיעו לפירוט קורסים</a:t>
            </a:r>
            <a:endParaRPr lang="LID4096" sz="2400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DF21C8F-EAE6-411E-8E59-75CDAB86E1E2}"/>
              </a:ext>
            </a:extLst>
          </p:cNvPr>
          <p:cNvCxnSpPr/>
          <p:nvPr/>
        </p:nvCxnSpPr>
        <p:spPr>
          <a:xfrm flipH="1">
            <a:off x="8017329" y="4376057"/>
            <a:ext cx="146957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327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03D45AC-9A4D-48C2-8286-543805FD35B7}"/>
              </a:ext>
            </a:extLst>
          </p:cNvPr>
          <p:cNvSpPr txBox="1"/>
          <p:nvPr/>
        </p:nvSpPr>
        <p:spPr>
          <a:xfrm>
            <a:off x="6856565" y="272251"/>
            <a:ext cx="5199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GB" sz="2000" dirty="0">
                <a:hlinkClick r:id="rId2"/>
              </a:rPr>
              <a:t>https://www.ims.tau.ac.il/tal/kr/search_p.aspx</a:t>
            </a:r>
            <a:endParaRPr lang="he-IL" sz="2000" dirty="0"/>
          </a:p>
          <a:p>
            <a:pPr algn="r" rtl="1"/>
            <a:endParaRPr lang="he-IL" sz="2000" dirty="0"/>
          </a:p>
          <a:p>
            <a:pPr algn="r" rtl="1"/>
            <a:r>
              <a:rPr lang="he-IL" sz="2000" dirty="0"/>
              <a:t>חפשו קורס לפי שם הקורס או שם המרצה</a:t>
            </a:r>
            <a:endParaRPr lang="LID4096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BB3D14-E162-4D2C-9D60-413A5050AA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79" t="7987"/>
          <a:stretch/>
        </p:blipFill>
        <p:spPr>
          <a:xfrm>
            <a:off x="136424" y="129396"/>
            <a:ext cx="6814123" cy="6556075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074D171-13A5-4A99-8A2D-CCF2D3F950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3"/>
          <a:stretch/>
        </p:blipFill>
        <p:spPr bwMode="auto">
          <a:xfrm>
            <a:off x="6856564" y="3685076"/>
            <a:ext cx="5335435" cy="314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00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ביולוגיה מסלול מורחב שנה ב'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he-IL" dirty="0"/>
              <a:t>הקף השעות ותוכנית הלימודים</a:t>
            </a:r>
          </a:p>
          <a:p>
            <a:pPr algn="r" rtl="1"/>
            <a:r>
              <a:rPr lang="he-IL" dirty="0"/>
              <a:t>שיטת ה-</a:t>
            </a:r>
            <a:r>
              <a:rPr lang="en-US" dirty="0"/>
              <a:t>bidding</a:t>
            </a:r>
          </a:p>
          <a:p>
            <a:pPr algn="r" rtl="1"/>
            <a:r>
              <a:rPr lang="he-IL" dirty="0"/>
              <a:t>סך הנקודות בתואר: 153</a:t>
            </a:r>
          </a:p>
          <a:p>
            <a:pPr algn="r" rtl="1"/>
            <a:r>
              <a:rPr lang="en-US" dirty="0"/>
              <a:t> </a:t>
            </a:r>
            <a:r>
              <a:rPr lang="he-IL" dirty="0"/>
              <a:t>147 נק' קורסים של מדעי החיים </a:t>
            </a:r>
            <a:br>
              <a:rPr lang="en-US" dirty="0"/>
            </a:br>
            <a:r>
              <a:rPr lang="he-IL" dirty="0"/>
              <a:t>+ 6 נק' קורסי העשרה</a:t>
            </a:r>
          </a:p>
          <a:p>
            <a:pPr algn="r" rtl="1"/>
            <a:r>
              <a:rPr lang="he-IL" dirty="0"/>
              <a:t>לפירוט: </a:t>
            </a:r>
            <a:r>
              <a:rPr lang="en-GB" dirty="0">
                <a:hlinkClick r:id="rId2"/>
              </a:rPr>
              <a:t>https://lifesci.tau.ac.il/</a:t>
            </a:r>
            <a:endParaRPr lang="he-IL" dirty="0"/>
          </a:p>
          <a:p>
            <a:pPr algn="r" rtl="1"/>
            <a:endParaRPr lang="LID4096" dirty="0"/>
          </a:p>
        </p:txBody>
      </p:sp>
      <p:pic>
        <p:nvPicPr>
          <p:cNvPr id="2050" name="Picture 2" descr="אין תיאור זמין לתמונה.">
            <a:extLst>
              <a:ext uri="{FF2B5EF4-FFF2-40B4-BE49-F238E27FC236}">
                <a16:creationId xmlns:a16="http://schemas.microsoft.com/office/drawing/2014/main" id="{8731B51A-7CD8-4CF5-BC1E-175DC241C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3" y="2650067"/>
            <a:ext cx="6184900" cy="412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55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לומדות ספריה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dirty="0"/>
              <a:t>לומדות או "קורסי" ספרייה </a:t>
            </a:r>
          </a:p>
          <a:p>
            <a:pPr lvl="1" algn="r" rtl="1"/>
            <a:r>
              <a:rPr lang="he-IL" dirty="0"/>
              <a:t>חיפוש במאגרי מידע </a:t>
            </a:r>
          </a:p>
          <a:p>
            <a:pPr lvl="1" algn="r" rtl="1"/>
            <a:r>
              <a:rPr lang="he-IL" dirty="0"/>
              <a:t>תוכנה לניהול מאמרים</a:t>
            </a:r>
          </a:p>
          <a:p>
            <a:pPr algn="r" rtl="1"/>
            <a:r>
              <a:rPr lang="en-GB" dirty="0">
                <a:hlinkClick r:id="rId2"/>
              </a:rPr>
              <a:t>https://libraries.tau.ac.il/</a:t>
            </a:r>
            <a:endParaRPr lang="he-IL" dirty="0"/>
          </a:p>
          <a:p>
            <a:pPr algn="r" rtl="1"/>
            <a:endParaRPr lang="he-IL" dirty="0"/>
          </a:p>
          <a:p>
            <a:pPr algn="r" rtl="1"/>
            <a:r>
              <a:rPr lang="he-IL" dirty="0"/>
              <a:t>חשוב לפני אוריינות מדעית, סמינריון או פרויקט</a:t>
            </a:r>
          </a:p>
          <a:p>
            <a:pPr algn="r" rtl="1"/>
            <a:r>
              <a:rPr lang="he-IL" dirty="0"/>
              <a:t>חובת רישום וביצוע בשנה ב' (אם לא ביצעתם בשנה א')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CF0578-0BA9-4722-88F6-2962AA6F7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73" y="101600"/>
            <a:ext cx="7149794" cy="3744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56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במי ניתן להיעזר? </a:t>
            </a:r>
            <a:r>
              <a:rPr lang="he-IL" dirty="0" err="1">
                <a:cs typeface="+mn-cs"/>
              </a:rPr>
              <a:t>אקסטרא</a:t>
            </a:r>
            <a:endParaRPr lang="LID4096" dirty="0"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12532B-C6B9-4E79-91F0-B894C31784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8" t="19201" r="9838" b="8001"/>
          <a:stretch/>
        </p:blipFill>
        <p:spPr>
          <a:xfrm>
            <a:off x="0" y="2531533"/>
            <a:ext cx="8486532" cy="4326467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0943E79C-F64A-4B06-9D02-50E0FAFD2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7171" y="1793456"/>
            <a:ext cx="4064000" cy="281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he-IL" sz="2400" dirty="0">
                <a:latin typeface="Arial" pitchFamily="34" charset="0"/>
                <a:cs typeface="Arial" pitchFamily="34" charset="0"/>
              </a:rPr>
              <a:t>מטעם אגודת הסטודנטים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457200" indent="-457200" algn="r" rtl="1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he-IL" sz="2400" dirty="0">
                <a:latin typeface="Arial" pitchFamily="34" charset="0"/>
                <a:cs typeface="Arial" pitchFamily="34" charset="0"/>
              </a:rPr>
              <a:t>קורסי עזר </a:t>
            </a:r>
            <a:br>
              <a:rPr lang="en-US" sz="2400" dirty="0">
                <a:latin typeface="Arial" pitchFamily="34" charset="0"/>
                <a:cs typeface="Arial" pitchFamily="34" charset="0"/>
              </a:rPr>
            </a:br>
            <a:r>
              <a:rPr lang="he-IL" sz="2400" dirty="0">
                <a:latin typeface="Arial" pitchFamily="34" charset="0"/>
                <a:cs typeface="Arial" pitchFamily="34" charset="0"/>
              </a:rPr>
              <a:t>(1/3 אחרון של הסמסטר) </a:t>
            </a:r>
          </a:p>
          <a:p>
            <a:pPr marL="457200" indent="-457200" algn="r" rtl="1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he-IL" sz="2400" dirty="0">
                <a:latin typeface="Arial" pitchFamily="34" charset="0"/>
                <a:cs typeface="Arial" pitchFamily="34" charset="0"/>
              </a:rPr>
              <a:t>מרתונים (לפני מבחן)</a:t>
            </a:r>
          </a:p>
          <a:p>
            <a:pPr marL="457200" indent="-457200" algn="r" rtl="1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he-IL" sz="2400" dirty="0">
                <a:latin typeface="Arial" pitchFamily="34" charset="0"/>
                <a:cs typeface="Arial" pitchFamily="34" charset="0"/>
              </a:rPr>
              <a:t>חוברות עזר</a:t>
            </a:r>
          </a:p>
          <a:p>
            <a:pPr marL="457200" indent="-457200" algn="r" rtl="1">
              <a:lnSpc>
                <a:spcPct val="125000"/>
              </a:lnSpc>
              <a:buFont typeface="Arial" panose="020B0604020202020204" pitchFamily="34" charset="0"/>
              <a:buChar char="•"/>
              <a:defRPr/>
            </a:pPr>
            <a:r>
              <a:rPr lang="he-IL" sz="2400" dirty="0">
                <a:latin typeface="Arial" pitchFamily="34" charset="0"/>
                <a:cs typeface="Arial" pitchFamily="34" charset="0"/>
              </a:rPr>
              <a:t>מרכזי למידה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008DF4-8C2F-4034-89A7-46DE59AEDF20}"/>
              </a:ext>
            </a:extLst>
          </p:cNvPr>
          <p:cNvSpPr txBox="1"/>
          <p:nvPr/>
        </p:nvSpPr>
        <p:spPr>
          <a:xfrm>
            <a:off x="130829" y="216220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>
                <a:hlinkClick r:id="rId3"/>
              </a:rPr>
              <a:t>https://xtra.student.co.il/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08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3A324C-7A3A-4264-9793-6B946C19D1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31"/>
          <a:stretch/>
        </p:blipFill>
        <p:spPr>
          <a:xfrm>
            <a:off x="0" y="1129572"/>
            <a:ext cx="12192000" cy="572842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9E418C1-7C4E-4617-ADB7-F02E4D55041F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152982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dirty="0">
                <a:cs typeface="+mn-cs"/>
              </a:rPr>
              <a:t>במי ניתן להיעזר? </a:t>
            </a:r>
            <a:br>
              <a:rPr lang="en-US" dirty="0">
                <a:cs typeface="+mn-cs"/>
              </a:rPr>
            </a:br>
            <a:r>
              <a:rPr lang="he-IL" dirty="0" err="1">
                <a:cs typeface="+mn-cs"/>
              </a:rPr>
              <a:t>הדקנאט</a:t>
            </a:r>
            <a:r>
              <a:rPr lang="he-IL" dirty="0">
                <a:cs typeface="+mn-cs"/>
              </a:rPr>
              <a:t> להצלחת הסטודנטים והסטודנטיות</a:t>
            </a:r>
            <a:endParaRPr lang="LID4096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66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במי ניתן להיעזר? </a:t>
            </a:r>
            <a:br>
              <a:rPr lang="en-US" dirty="0">
                <a:cs typeface="+mn-cs"/>
              </a:rPr>
            </a:br>
            <a:r>
              <a:rPr lang="he-IL" dirty="0">
                <a:cs typeface="+mn-cs"/>
              </a:rPr>
              <a:t>בתוך הפקולטה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sz="2400" dirty="0"/>
              <a:t>יועצת הפקולטה, נועה </a:t>
            </a:r>
            <a:r>
              <a:rPr lang="he-IL" sz="2400" dirty="0" err="1"/>
              <a:t>זברברג</a:t>
            </a:r>
            <a:r>
              <a:rPr lang="he-IL" sz="2400" dirty="0"/>
              <a:t>-תמיר</a:t>
            </a:r>
          </a:p>
          <a:p>
            <a:pPr algn="r" rtl="1"/>
            <a:r>
              <a:rPr lang="he-IL" sz="2400" dirty="0"/>
              <a:t>שירות הייעוץ נועד ללוות ולהדריך </a:t>
            </a:r>
            <a:br>
              <a:rPr lang="en-US" sz="2400" dirty="0"/>
            </a:br>
            <a:r>
              <a:rPr lang="he-IL" sz="2400" dirty="0"/>
              <a:t>אתכם/ן בהתמודדות עם אתגרים </a:t>
            </a:r>
          </a:p>
          <a:p>
            <a:pPr algn="r" rtl="1"/>
            <a:r>
              <a:rPr lang="he-IL" sz="2400" dirty="0"/>
              <a:t>לעזור לכם לתכנן את הלימודים </a:t>
            </a:r>
            <a:br>
              <a:rPr lang="en-US" sz="2400" dirty="0"/>
            </a:br>
            <a:r>
              <a:rPr lang="he-IL" sz="2400" dirty="0"/>
              <a:t>באופן התואם את שאיפותיכם</a:t>
            </a:r>
          </a:p>
          <a:p>
            <a:pPr algn="r" rtl="1"/>
            <a:r>
              <a:rPr lang="he-IL" sz="2400" dirty="0"/>
              <a:t>פגישות דיסקרטיות, ללא עלות</a:t>
            </a:r>
          </a:p>
          <a:p>
            <a:pPr algn="r" rtl="1"/>
            <a:r>
              <a:rPr lang="he-IL" sz="2400" dirty="0"/>
              <a:t>ניתן  לקבוע מפגש ייעוץ אישי </a:t>
            </a:r>
            <a:br>
              <a:rPr lang="en-US" sz="2400" dirty="0"/>
            </a:br>
            <a:r>
              <a:rPr lang="he-IL" sz="2400" dirty="0"/>
              <a:t>בתאום מראש במייל:  </a:t>
            </a:r>
            <a:br>
              <a:rPr lang="en-US" sz="2400" dirty="0"/>
            </a:br>
            <a:r>
              <a:rPr lang="en-GB" sz="2400" dirty="0">
                <a:hlinkClick r:id="rId2"/>
              </a:rPr>
              <a:t>yeutzlifesci@tauex.tau.ac.il</a:t>
            </a:r>
            <a:endParaRPr lang="he-IL" sz="2400" dirty="0"/>
          </a:p>
          <a:p>
            <a:pPr algn="r" rtl="1"/>
            <a:r>
              <a:rPr lang="en-GB" sz="2400" dirty="0">
                <a:hlinkClick r:id="rId3"/>
              </a:rPr>
              <a:t>https://lifesci.tau.ac.il/help/2023</a:t>
            </a:r>
            <a:endParaRPr lang="he-IL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A12976-5723-4F89-A344-63F36FA9FF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96"/>
          <a:stretch/>
        </p:blipFill>
        <p:spPr>
          <a:xfrm>
            <a:off x="203200" y="0"/>
            <a:ext cx="6468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במי ניתן להיעזר? </a:t>
            </a:r>
            <a:br>
              <a:rPr lang="en-US" dirty="0">
                <a:cs typeface="+mn-cs"/>
              </a:rPr>
            </a:br>
            <a:r>
              <a:rPr lang="he-IL" dirty="0">
                <a:cs typeface="+mn-cs"/>
              </a:rPr>
              <a:t>בתוך הפקולטה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sz="2400" dirty="0"/>
              <a:t>יועצת הקריירה, דפנה גופר</a:t>
            </a:r>
          </a:p>
          <a:p>
            <a:pPr algn="r" rtl="1"/>
            <a:r>
              <a:rPr lang="he-IL" sz="2400" dirty="0"/>
              <a:t>לסייע בהבנת שוק העבודה ולתת כלים</a:t>
            </a:r>
            <a:br>
              <a:rPr lang="en-US" sz="2400" dirty="0"/>
            </a:br>
            <a:r>
              <a:rPr lang="he-IL" sz="2400" dirty="0"/>
              <a:t>שיעזרו בהשתלבות בו</a:t>
            </a:r>
          </a:p>
          <a:p>
            <a:pPr algn="r" rtl="1"/>
            <a:r>
              <a:rPr lang="he-IL" sz="2400" dirty="0"/>
              <a:t>ניתן  לקבוע מפגש ייעוץ אישי </a:t>
            </a:r>
            <a:br>
              <a:rPr lang="en-US" sz="2400" dirty="0"/>
            </a:br>
            <a:r>
              <a:rPr lang="he-IL" sz="2400" dirty="0"/>
              <a:t>בתאום מראש במייל:  </a:t>
            </a:r>
            <a:br>
              <a:rPr lang="en-US" sz="2400" dirty="0"/>
            </a:br>
            <a:r>
              <a:rPr lang="en-GB" sz="2400" dirty="0">
                <a:hlinkClick r:id="rId2"/>
              </a:rPr>
              <a:t>daphnagofer@tauex.tau.ac.il</a:t>
            </a:r>
            <a:endParaRPr lang="he-IL" sz="2400" dirty="0"/>
          </a:p>
          <a:p>
            <a:pPr algn="r" rtl="1"/>
            <a:r>
              <a:rPr lang="en-GB" sz="2400" dirty="0">
                <a:hlinkClick r:id="rId3"/>
              </a:rPr>
              <a:t>https://career.tau.ac.il/</a:t>
            </a:r>
            <a:br>
              <a:rPr lang="en-US" sz="2400" dirty="0">
                <a:hlinkClick r:id="rId3"/>
              </a:rPr>
            </a:br>
            <a:r>
              <a:rPr lang="en-GB" sz="2400" dirty="0">
                <a:hlinkClick r:id="rId3"/>
              </a:rPr>
              <a:t>life-faculty-career-club</a:t>
            </a:r>
            <a:endParaRPr lang="he-IL" sz="2400" dirty="0"/>
          </a:p>
          <a:p>
            <a:pPr algn="r" rtl="1"/>
            <a:endParaRPr lang="he-IL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75437A-94C3-467F-824E-D86FB986F7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508"/>
          <a:stretch/>
        </p:blipFill>
        <p:spPr>
          <a:xfrm>
            <a:off x="84665" y="0"/>
            <a:ext cx="64400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90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במי ניתן להיעזר? </a:t>
            </a:r>
            <a:br>
              <a:rPr lang="en-US" dirty="0">
                <a:cs typeface="+mn-cs"/>
              </a:rPr>
            </a:br>
            <a:r>
              <a:rPr lang="he-IL" dirty="0">
                <a:cs typeface="+mn-cs"/>
              </a:rPr>
              <a:t>בתוך הפקולטה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he-IL" sz="2400" dirty="0"/>
              <a:t>במזכירות הסטודנטים יענו על כל שאלה טכנית</a:t>
            </a:r>
          </a:p>
          <a:p>
            <a:pPr algn="r" rtl="1"/>
            <a:endParaRPr lang="he-IL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41685F-33EE-4E98-AAA3-EC94D243F4AB}"/>
              </a:ext>
            </a:extLst>
          </p:cNvPr>
          <p:cNvSpPr txBox="1"/>
          <p:nvPr/>
        </p:nvSpPr>
        <p:spPr>
          <a:xfrm>
            <a:off x="4572000" y="2389901"/>
            <a:ext cx="6781800" cy="2594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he-IL" altLang="he-IL" b="1" dirty="0">
                <a:latin typeface="Arial" pitchFamily="34" charset="0"/>
              </a:rPr>
              <a:t>רווית ויתקין </a:t>
            </a:r>
            <a:r>
              <a:rPr lang="he-IL" altLang="he-IL" dirty="0">
                <a:latin typeface="Arial" pitchFamily="34" charset="0"/>
              </a:rPr>
              <a:t>–  סגנית ראש מנהל לתלמידים והוראה</a:t>
            </a:r>
            <a:r>
              <a:rPr lang="he-IL" altLang="he-IL" b="1" dirty="0">
                <a:latin typeface="Arial" pitchFamily="34" charset="0"/>
              </a:rPr>
              <a:t>	 </a:t>
            </a:r>
            <a:br>
              <a:rPr lang="en-US" altLang="he-IL" b="1" dirty="0">
                <a:latin typeface="Arial" pitchFamily="34" charset="0"/>
              </a:rPr>
            </a:br>
            <a:r>
              <a:rPr lang="he-IL" altLang="he-IL" b="1" dirty="0">
                <a:latin typeface="Arial" pitchFamily="34" charset="0"/>
              </a:rPr>
              <a:t>חגית רונן ויצמן</a:t>
            </a:r>
            <a:r>
              <a:rPr lang="he-IL" altLang="he-IL" dirty="0">
                <a:latin typeface="Arial" pitchFamily="34" charset="0"/>
              </a:rPr>
              <a:t> – עורכת הידיעון, רישום לקורסים ומערכת שעות         </a:t>
            </a:r>
            <a:r>
              <a:rPr lang="en-US" altLang="he-IL" dirty="0">
                <a:latin typeface="Arial" pitchFamily="34" charset="0"/>
              </a:rPr>
              <a:t>  </a:t>
            </a:r>
            <a:r>
              <a:rPr lang="en-US" altLang="he-IL" dirty="0"/>
              <a:t>  </a:t>
            </a:r>
            <a:r>
              <a:rPr lang="he-IL" altLang="he-IL" dirty="0"/>
              <a:t>	</a:t>
            </a:r>
          </a:p>
          <a:p>
            <a:pPr algn="r" rtl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FontTx/>
              <a:buNone/>
            </a:pPr>
            <a:r>
              <a:rPr lang="he-IL" altLang="he-IL" b="1" dirty="0">
                <a:latin typeface="Arial" pitchFamily="34" charset="0"/>
              </a:rPr>
              <a:t>רביד גבריאל</a:t>
            </a:r>
            <a:r>
              <a:rPr lang="he-IL" altLang="he-IL" dirty="0">
                <a:latin typeface="Arial" pitchFamily="34" charset="0"/>
              </a:rPr>
              <a:t> – בחינות, לקויי למידה ופטורים, זכאות לתואר</a:t>
            </a:r>
            <a:r>
              <a:rPr lang="he-IL" altLang="he-IL" dirty="0"/>
              <a:t>    </a:t>
            </a:r>
            <a:endParaRPr lang="he-IL" altLang="he-IL" dirty="0">
              <a:latin typeface="Arial" pitchFamily="34" charset="0"/>
            </a:endParaRPr>
          </a:p>
          <a:p>
            <a:pPr algn="r" rtl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e-IL" altLang="he-IL" b="1" dirty="0">
                <a:latin typeface="Arial" pitchFamily="34" charset="0"/>
              </a:rPr>
              <a:t>רינה לבנון</a:t>
            </a:r>
            <a:r>
              <a:rPr lang="he-IL" altLang="he-IL" dirty="0">
                <a:latin typeface="Arial" pitchFamily="34" charset="0"/>
              </a:rPr>
              <a:t> –</a:t>
            </a:r>
            <a:r>
              <a:rPr lang="en-US" altLang="he-IL" dirty="0">
                <a:latin typeface="Arial" pitchFamily="34" charset="0"/>
              </a:rPr>
              <a:t> </a:t>
            </a:r>
            <a:r>
              <a:rPr lang="he-IL" altLang="he-IL" dirty="0">
                <a:latin typeface="Arial" pitchFamily="34" charset="0"/>
              </a:rPr>
              <a:t>קבלת מועמדים, ועדת הוראה, הקבץ במדעי הרוח</a:t>
            </a:r>
            <a:br>
              <a:rPr lang="en-US" altLang="he-IL" dirty="0">
                <a:latin typeface="Arial" pitchFamily="34" charset="0"/>
              </a:rPr>
            </a:br>
            <a:r>
              <a:rPr lang="en-US" altLang="he-IL" dirty="0"/>
              <a:t>     </a:t>
            </a:r>
            <a:endParaRPr lang="he-IL" altLang="he-IL" dirty="0"/>
          </a:p>
          <a:p>
            <a:pPr algn="r" rtl="1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he-IL" altLang="he-IL" b="1" dirty="0"/>
              <a:t>לפנות דרך מערכת ה-</a:t>
            </a:r>
            <a:r>
              <a:rPr lang="en-US" altLang="he-IL" b="1" dirty="0"/>
              <a:t>CRM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9D278055-981A-4141-BC81-E31436DDF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721" y="2389901"/>
            <a:ext cx="5062079" cy="351121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 rtl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he-IL" altLang="he-IL" sz="1800" b="1" dirty="0">
                <a:latin typeface="Arial" pitchFamily="34" charset="0"/>
                <a:cs typeface="Arial" pitchFamily="34" charset="0"/>
              </a:rPr>
              <a:t>פרופ' ניר אוהד </a:t>
            </a:r>
            <a:br>
              <a:rPr lang="en-US" altLang="he-IL" sz="1800" b="1" dirty="0">
                <a:latin typeface="Arial" pitchFamily="34" charset="0"/>
                <a:cs typeface="Arial" pitchFamily="34" charset="0"/>
              </a:rPr>
            </a:br>
            <a:r>
              <a:rPr lang="he-IL" altLang="he-IL" sz="1800" dirty="0">
                <a:latin typeface="Arial" pitchFamily="34" charset="0"/>
                <a:cs typeface="Arial" pitchFamily="34" charset="0"/>
              </a:rPr>
              <a:t>יועץ תכנית לימודים – מורחב / דו-חוגי (שנה א') </a:t>
            </a:r>
            <a:br>
              <a:rPr lang="en-US" altLang="he-IL" sz="1800" b="1" dirty="0">
                <a:latin typeface="Arial" pitchFamily="34" charset="0"/>
                <a:cs typeface="Arial" pitchFamily="34" charset="0"/>
              </a:rPr>
            </a:br>
            <a:r>
              <a:rPr lang="he-IL" altLang="he-IL" sz="1800" dirty="0">
                <a:latin typeface="Arial" pitchFamily="34" charset="0"/>
                <a:cs typeface="Arial" pitchFamily="34" charset="0"/>
              </a:rPr>
              <a:t>מייל: </a:t>
            </a:r>
            <a:r>
              <a:rPr lang="en-US" altLang="he-IL" sz="1800" dirty="0">
                <a:latin typeface="Arial" pitchFamily="34" charset="0"/>
                <a:cs typeface="Arial" pitchFamily="34" charset="0"/>
                <a:hlinkClick r:id="rId2"/>
              </a:rPr>
              <a:t>niro@tauex.tau.ac.il</a:t>
            </a:r>
            <a:endParaRPr lang="he-IL" altLang="he-IL" sz="1800" dirty="0">
              <a:latin typeface="Arial" pitchFamily="34" charset="0"/>
              <a:cs typeface="Arial" pitchFamily="34" charset="0"/>
            </a:endParaRPr>
          </a:p>
          <a:p>
            <a:pPr algn="r" rtl="1">
              <a:lnSpc>
                <a:spcPts val="3000"/>
              </a:lnSpc>
              <a:spcBef>
                <a:spcPts val="0"/>
              </a:spcBef>
              <a:buNone/>
            </a:pPr>
            <a:r>
              <a:rPr lang="he-IL" altLang="he-IL" sz="1800" b="1" dirty="0">
                <a:latin typeface="Arial" pitchFamily="34" charset="0"/>
                <a:cs typeface="Arial" pitchFamily="34" charset="0"/>
              </a:rPr>
              <a:t>פרופ' עדי אבני</a:t>
            </a:r>
          </a:p>
          <a:p>
            <a:pPr algn="r" rtl="1">
              <a:lnSpc>
                <a:spcPts val="3000"/>
              </a:lnSpc>
              <a:spcBef>
                <a:spcPts val="0"/>
              </a:spcBef>
              <a:buNone/>
            </a:pPr>
            <a:r>
              <a:rPr lang="he-IL" altLang="he-IL" sz="1800" dirty="0">
                <a:latin typeface="Arial" pitchFamily="34" charset="0"/>
                <a:cs typeface="Arial" pitchFamily="34" charset="0"/>
              </a:rPr>
              <a:t>יועץ תכנית לימודים – מורחב / דו-חוגי (שנים ב'-ג') </a:t>
            </a:r>
            <a:br>
              <a:rPr lang="en-US" altLang="he-IL" sz="1800" b="1" dirty="0">
                <a:latin typeface="Arial" pitchFamily="34" charset="0"/>
                <a:cs typeface="Arial" pitchFamily="34" charset="0"/>
              </a:rPr>
            </a:br>
            <a:r>
              <a:rPr lang="he-IL" altLang="he-IL" sz="1800" dirty="0">
                <a:latin typeface="Arial" pitchFamily="34" charset="0"/>
                <a:cs typeface="Arial" pitchFamily="34" charset="0"/>
              </a:rPr>
              <a:t>מייל: </a:t>
            </a:r>
            <a:r>
              <a:rPr lang="en-US" altLang="he-IL" sz="1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lpavni@tauex.tau.ac.il</a:t>
            </a:r>
            <a:endParaRPr lang="en-US" altLang="he-I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ts val="3000"/>
              </a:lnSpc>
              <a:spcBef>
                <a:spcPts val="0"/>
              </a:spcBef>
              <a:buNone/>
            </a:pPr>
            <a:r>
              <a:rPr lang="he-IL" altLang="he-IL" sz="1800" b="1" dirty="0">
                <a:latin typeface="Arial" panose="020B0604020202020204" pitchFamily="34" charset="0"/>
                <a:cs typeface="Arial" panose="020B0604020202020204" pitchFamily="34" charset="0"/>
              </a:rPr>
              <a:t>פרופ' טל </a:t>
            </a:r>
            <a:r>
              <a:rPr lang="he-IL" altLang="he-IL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פופקו</a:t>
            </a:r>
            <a:endParaRPr lang="he-IL" altLang="he-IL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ts val="3000"/>
              </a:lnSpc>
              <a:spcBef>
                <a:spcPts val="0"/>
              </a:spcBef>
              <a:buNone/>
            </a:pPr>
            <a:r>
              <a:rPr lang="he-IL" altLang="he-IL" sz="1800" dirty="0">
                <a:latin typeface="Arial" panose="020B0604020202020204" pitchFamily="34" charset="0"/>
                <a:cs typeface="Arial" panose="020B0604020202020204" pitchFamily="34" charset="0"/>
              </a:rPr>
              <a:t>יועץ מיוחד לסטודנטים/</a:t>
            </a:r>
            <a:r>
              <a:rPr lang="he-IL" altLang="he-IL" sz="1800" dirty="0" err="1">
                <a:latin typeface="Arial" panose="020B0604020202020204" pitchFamily="34" charset="0"/>
                <a:cs typeface="Arial" panose="020B0604020202020204" pitchFamily="34" charset="0"/>
              </a:rPr>
              <a:t>יות</a:t>
            </a:r>
            <a:r>
              <a:rPr lang="he-IL" altLang="he-IL" sz="1800" dirty="0">
                <a:latin typeface="Arial" panose="020B0604020202020204" pitchFamily="34" charset="0"/>
                <a:cs typeface="Arial" panose="020B0604020202020204" pitchFamily="34" charset="0"/>
              </a:rPr>
              <a:t> במילואים</a:t>
            </a:r>
          </a:p>
          <a:p>
            <a:pPr algn="r" rtl="1">
              <a:lnSpc>
                <a:spcPts val="3000"/>
              </a:lnSpc>
              <a:spcBef>
                <a:spcPts val="0"/>
              </a:spcBef>
              <a:buNone/>
            </a:pPr>
            <a:r>
              <a:rPr lang="he-IL" altLang="he-IL" sz="1800" dirty="0">
                <a:latin typeface="Arial" panose="020B0604020202020204" pitchFamily="34" charset="0"/>
                <a:cs typeface="Arial" panose="020B0604020202020204" pitchFamily="34" charset="0"/>
              </a:rPr>
              <a:t>מייל: </a:t>
            </a:r>
            <a:r>
              <a:rPr lang="es-ES" altLang="he-IL" sz="1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talp@tauex.tau.ac.il</a:t>
            </a:r>
            <a:endParaRPr lang="he-IL" altLang="he-IL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35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לפני שנעבור לתיאור </a:t>
            </a:r>
            <a:r>
              <a:rPr lang="he-IL" dirty="0" err="1">
                <a:cs typeface="+mn-cs"/>
              </a:rPr>
              <a:t>הבידינג</a:t>
            </a:r>
            <a:r>
              <a:rPr lang="he-IL" dirty="0">
                <a:cs typeface="+mn-cs"/>
              </a:rPr>
              <a:t>: כמה עצות שלי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r" rtl="1"/>
            <a:r>
              <a:rPr lang="he-IL" sz="2400" dirty="0"/>
              <a:t>תהיו פתוחים לכל התחומים בביולוגיה</a:t>
            </a:r>
          </a:p>
          <a:p>
            <a:pPr algn="r" rtl="1"/>
            <a:r>
              <a:rPr lang="he-IL" sz="2400" dirty="0"/>
              <a:t>תנסו להשתלב במעבדות מחקר מוקדם ככל האפשר</a:t>
            </a:r>
          </a:p>
          <a:p>
            <a:pPr algn="r" rtl="1"/>
            <a:r>
              <a:rPr lang="he-IL" sz="2400" dirty="0"/>
              <a:t>תנסו לבחור קורסי בחירה שמלמדים אתכם "כלים" כלשהם ולא רק "תוכן"</a:t>
            </a:r>
          </a:p>
          <a:p>
            <a:pPr algn="r" rtl="1"/>
            <a:r>
              <a:rPr lang="he-IL" sz="2400" dirty="0"/>
              <a:t>תזכרו שאתם חייבים ליזום ולהיות אחראים על הלמידה שלכם</a:t>
            </a:r>
          </a:p>
          <a:p>
            <a:pPr algn="r" rtl="1"/>
            <a:endParaRPr lang="he-IL" sz="2400" dirty="0"/>
          </a:p>
          <a:p>
            <a:pPr algn="r" rtl="1"/>
            <a:r>
              <a:rPr lang="he-IL" sz="2400" dirty="0"/>
              <a:t>תנסו להנות משפע האפשרויות שהאוניברסיטה מציעה לסטודנטים</a:t>
            </a:r>
          </a:p>
          <a:p>
            <a:pPr algn="r" rtl="1"/>
            <a:r>
              <a:rPr lang="he-IL" sz="2400" dirty="0"/>
              <a:t>תנסו להכיר אנשים חדשים</a:t>
            </a:r>
          </a:p>
          <a:p>
            <a:pPr algn="r" rtl="1"/>
            <a:r>
              <a:rPr lang="he-IL" sz="2400" dirty="0"/>
              <a:t>תזכרו שכל ההתחלות קשות</a:t>
            </a:r>
          </a:p>
          <a:p>
            <a:pPr algn="r" rtl="1"/>
            <a:endParaRPr lang="he-IL" sz="2400" dirty="0"/>
          </a:p>
          <a:p>
            <a:pPr algn="r" rtl="1"/>
            <a:r>
              <a:rPr lang="he-IL" sz="2400" dirty="0"/>
              <a:t>בהצלחה בלימודים!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54BA524F-97EA-8A22-084E-DBE0C4C53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6" r="1827"/>
          <a:stretch/>
        </p:blipFill>
        <p:spPr>
          <a:xfrm>
            <a:off x="0" y="4856162"/>
            <a:ext cx="5731392" cy="200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63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>
            <a:extLst>
              <a:ext uri="{FF2B5EF4-FFF2-40B4-BE49-F238E27FC236}">
                <a16:creationId xmlns:a16="http://schemas.microsoft.com/office/drawing/2014/main" id="{AA3C899F-09D3-47FF-B18B-0DFA51C38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0568" y="5373744"/>
            <a:ext cx="81708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he-IL" altLang="en-US" sz="2800" dirty="0">
                <a:latin typeface="Arial" pitchFamily="34" charset="0"/>
                <a:cs typeface="Arial" pitchFamily="34" charset="0"/>
              </a:rPr>
              <a:t>אין חשיבות למועד הקלדת הנתונים בתוך כל מקצה:</a:t>
            </a:r>
            <a:br>
              <a:rPr lang="en-US" altLang="en-US" sz="2800" dirty="0">
                <a:latin typeface="Arial" pitchFamily="34" charset="0"/>
                <a:cs typeface="Arial" pitchFamily="34" charset="0"/>
              </a:rPr>
            </a:br>
            <a:r>
              <a:rPr lang="he-IL" altLang="en-US" sz="2800" dirty="0">
                <a:latin typeface="Arial" pitchFamily="34" charset="0"/>
                <a:cs typeface="Arial" pitchFamily="34" charset="0"/>
              </a:rPr>
              <a:t>הנתונים מעובדים רק בסיום מועד המקצה. </a:t>
            </a:r>
            <a:endParaRPr lang="en-US" alt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B92667-B621-493F-9E0E-A2D47DBA4EDF}"/>
              </a:ext>
            </a:extLst>
          </p:cNvPr>
          <p:cNvSpPr txBox="1"/>
          <p:nvPr/>
        </p:nvSpPr>
        <p:spPr>
          <a:xfrm>
            <a:off x="8618876" y="1690688"/>
            <a:ext cx="1134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rgbClr val="0066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עדיף</a:t>
            </a:r>
            <a:endParaRPr lang="en-US" dirty="0">
              <a:solidFill>
                <a:srgbClr val="006600"/>
              </a:solidFill>
              <a:cs typeface="Guttman Yad-Brush" panose="02010401010101010101" pitchFamily="2" charset="-79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F2CB04-8BDA-4177-AF3B-9656D2A4F7E7}"/>
              </a:ext>
            </a:extLst>
          </p:cNvPr>
          <p:cNvSpPr txBox="1"/>
          <p:nvPr/>
        </p:nvSpPr>
        <p:spPr>
          <a:xfrm>
            <a:off x="8500533" y="3532216"/>
            <a:ext cx="1320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e-IL" dirty="0">
                <a:solidFill>
                  <a:srgbClr val="FF0000"/>
                </a:solidFill>
                <a:latin typeface="Guttman Yad-Brush" panose="02010401010101010101" pitchFamily="2" charset="-79"/>
                <a:cs typeface="Guttman Yad-Brush" panose="02010401010101010101" pitchFamily="2" charset="-79"/>
              </a:rPr>
              <a:t>לא רצוי</a:t>
            </a:r>
            <a:endParaRPr lang="en-US" dirty="0">
              <a:solidFill>
                <a:srgbClr val="FF0000"/>
              </a:solidFill>
              <a:cs typeface="Guttman Yad-Brush" panose="02010401010101010101" pitchFamily="2" charset="-79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9DE1616-3A15-4F63-83C4-40BC0F15870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13538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he-IL" dirty="0" err="1">
                <a:cs typeface="+mn-cs"/>
              </a:rPr>
              <a:t>בידינג</a:t>
            </a:r>
            <a:r>
              <a:rPr lang="he-IL" dirty="0">
                <a:cs typeface="+mn-cs"/>
              </a:rPr>
              <a:t> </a:t>
            </a:r>
            <a:br>
              <a:rPr lang="en-US" dirty="0">
                <a:cs typeface="+mn-cs"/>
              </a:rPr>
            </a:br>
            <a:r>
              <a:rPr lang="he-IL" dirty="0">
                <a:cs typeface="+mn-cs"/>
              </a:rPr>
              <a:t>ומערכת שעות</a:t>
            </a:r>
            <a:endParaRPr lang="LID4096" dirty="0"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EEC60C6-A199-42CA-BA75-B0FC782F63A6}"/>
              </a:ext>
            </a:extLst>
          </p:cNvPr>
          <p:cNvGraphicFramePr>
            <a:graphicFrameLocks noGrp="1"/>
          </p:cNvGraphicFramePr>
          <p:nvPr/>
        </p:nvGraphicFramePr>
        <p:xfrm>
          <a:off x="2785533" y="1660105"/>
          <a:ext cx="5740400" cy="329184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5740400">
                  <a:extLst>
                    <a:ext uri="{9D8B030D-6E8A-4147-A177-3AD203B41FA5}">
                      <a16:colId xmlns:a16="http://schemas.microsoft.com/office/drawing/2014/main" val="2336959285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algn="r" rtl="1"/>
                      <a:r>
                        <a:rPr lang="he-IL" sz="2400" dirty="0">
                          <a:solidFill>
                            <a:schemeClr val="tx1"/>
                          </a:solidFill>
                          <a:effectLst/>
                        </a:rPr>
                        <a:t>מקצה ראשון</a:t>
                      </a:r>
                      <a:endParaRPr lang="he-IL" sz="2400" dirty="0">
                        <a:solidFill>
                          <a:schemeClr val="tx1"/>
                        </a:solidFill>
                        <a:effectLst/>
                        <a:latin typeface="Aptos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921746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rtl="1"/>
                      <a:r>
                        <a:rPr lang="he-IL" sz="2400" b="0" dirty="0">
                          <a:solidFill>
                            <a:schemeClr val="tx1"/>
                          </a:solidFill>
                          <a:effectLst/>
                        </a:rPr>
                        <a:t>בכל מחשב המחובר לאינטרנט</a:t>
                      </a:r>
                      <a:endParaRPr lang="he-IL" sz="2400" b="0" dirty="0">
                        <a:solidFill>
                          <a:schemeClr val="tx1"/>
                        </a:solidFill>
                        <a:effectLst/>
                        <a:latin typeface="Aptos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77766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rtl="1"/>
                      <a:r>
                        <a:rPr lang="he-IL" sz="2400" b="0" dirty="0">
                          <a:solidFill>
                            <a:schemeClr val="tx1"/>
                          </a:solidFill>
                          <a:effectLst/>
                        </a:rPr>
                        <a:t>מתאריך 08.09.2024 בשעה 11:00</a:t>
                      </a:r>
                      <a:endParaRPr lang="he-IL" sz="2400" b="0" dirty="0">
                        <a:solidFill>
                          <a:schemeClr val="tx1"/>
                        </a:solidFill>
                        <a:effectLst/>
                        <a:latin typeface="Aptos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36298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rtl="1"/>
                      <a:r>
                        <a:rPr lang="he-IL" sz="2400" b="0" dirty="0">
                          <a:solidFill>
                            <a:schemeClr val="tx1"/>
                          </a:solidFill>
                          <a:effectLst/>
                        </a:rPr>
                        <a:t>ועד 16.09.24 בשעה 10:00</a:t>
                      </a:r>
                      <a:endParaRPr lang="he-IL" sz="2400" b="0" dirty="0">
                        <a:solidFill>
                          <a:schemeClr val="tx1"/>
                        </a:solidFill>
                        <a:effectLst/>
                        <a:latin typeface="Aptos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28372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rtl="1"/>
                      <a:r>
                        <a:rPr lang="he-IL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he-IL" sz="2400" dirty="0">
                        <a:solidFill>
                          <a:schemeClr val="tx1"/>
                        </a:solidFill>
                        <a:effectLst/>
                        <a:latin typeface="Aptos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609098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algn="r" rtl="1"/>
                      <a:r>
                        <a:rPr lang="he-IL" sz="2400" dirty="0">
                          <a:solidFill>
                            <a:schemeClr val="tx1"/>
                          </a:solidFill>
                          <a:effectLst/>
                        </a:rPr>
                        <a:t>מקצה שני </a:t>
                      </a:r>
                      <a:endParaRPr lang="he-IL" sz="2400" dirty="0">
                        <a:solidFill>
                          <a:schemeClr val="tx1"/>
                        </a:solidFill>
                        <a:effectLst/>
                        <a:latin typeface="Aptos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0430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rtl="1"/>
                      <a:r>
                        <a:rPr lang="he-IL" sz="2400" b="0" dirty="0">
                          <a:solidFill>
                            <a:schemeClr val="tx1"/>
                          </a:solidFill>
                          <a:effectLst/>
                        </a:rPr>
                        <a:t>בכל מחשב המחובר לאינטרנט</a:t>
                      </a:r>
                      <a:endParaRPr lang="he-IL" sz="2400" b="0" dirty="0">
                        <a:solidFill>
                          <a:schemeClr val="tx1"/>
                        </a:solidFill>
                        <a:effectLst/>
                        <a:latin typeface="Aptos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4939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rtl="1"/>
                      <a:r>
                        <a:rPr lang="he-IL" sz="2400" b="0" dirty="0">
                          <a:solidFill>
                            <a:schemeClr val="tx1"/>
                          </a:solidFill>
                          <a:effectLst/>
                        </a:rPr>
                        <a:t>מתאריך 22.9.24 בשעה 11:00 </a:t>
                      </a:r>
                      <a:endParaRPr lang="he-IL" sz="2400" b="0" dirty="0">
                        <a:solidFill>
                          <a:schemeClr val="tx1"/>
                        </a:solidFill>
                        <a:effectLst/>
                        <a:latin typeface="Aptos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72744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r" rtl="1"/>
                      <a:r>
                        <a:rPr lang="he-IL" sz="2400" b="0" dirty="0">
                          <a:solidFill>
                            <a:schemeClr val="tx1"/>
                          </a:solidFill>
                          <a:effectLst/>
                        </a:rPr>
                        <a:t>ועד 25.09.24 בשעה 10:00</a:t>
                      </a:r>
                      <a:endParaRPr lang="he-IL" sz="2400" b="0" dirty="0">
                        <a:solidFill>
                          <a:schemeClr val="tx1"/>
                        </a:solidFill>
                        <a:effectLst/>
                        <a:latin typeface="Aptos"/>
                        <a:ea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3239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9658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ECD56CE9-8162-4BD0-B342-98900AED35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682" t="23400" r="9266" b="19743"/>
          <a:stretch/>
        </p:blipFill>
        <p:spPr>
          <a:xfrm>
            <a:off x="296333" y="734713"/>
            <a:ext cx="10591799" cy="6043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BACADA-6107-46E7-9EB9-ABE414FED54B}"/>
              </a:ext>
            </a:extLst>
          </p:cNvPr>
          <p:cNvSpPr txBox="1"/>
          <p:nvPr/>
        </p:nvSpPr>
        <p:spPr>
          <a:xfrm>
            <a:off x="4123267" y="162467"/>
            <a:ext cx="806873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ct val="0"/>
              </a:spcBef>
              <a:buFontTx/>
              <a:buNone/>
            </a:pPr>
            <a:r>
              <a:rPr lang="he-IL" altLang="en-US" sz="2400" b="1" dirty="0">
                <a:cs typeface="Arial" pitchFamily="34" charset="0"/>
              </a:rPr>
              <a:t>בחירת קורסים ובניית מערכת שעות במערכת </a:t>
            </a:r>
            <a:r>
              <a:rPr lang="he-IL" altLang="en-US" sz="2400" b="1" dirty="0" err="1">
                <a:cs typeface="Arial" pitchFamily="34" charset="0"/>
              </a:rPr>
              <a:t>הבידינג</a:t>
            </a:r>
            <a:endParaRPr lang="he-IL" alt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1953DA-E1DD-4314-9A48-178035B31642}"/>
              </a:ext>
            </a:extLst>
          </p:cNvPr>
          <p:cNvSpPr txBox="1"/>
          <p:nvPr/>
        </p:nvSpPr>
        <p:spPr>
          <a:xfrm>
            <a:off x="0" y="439466"/>
            <a:ext cx="5029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ID4096" dirty="0"/>
              <a:t>https://www.youtube.com/watch?v=v0Igdaq085k</a:t>
            </a:r>
          </a:p>
        </p:txBody>
      </p:sp>
    </p:spTree>
    <p:extLst>
      <p:ext uri="{BB962C8B-B14F-4D97-AF65-F5344CB8AC3E}">
        <p14:creationId xmlns:p14="http://schemas.microsoft.com/office/powerpoint/2010/main" val="25545642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0668B1F6-77C0-4705-A78C-942323D4E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489" y="1330325"/>
            <a:ext cx="312737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למה  </a:t>
            </a:r>
            <a:r>
              <a:rPr lang="en-US" alt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Bidding</a:t>
            </a:r>
            <a:r>
              <a:rPr lang="he-IL" altLang="he-IL" b="1" u="sng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r>
              <a:rPr lang="en-US" alt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he-IL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0FA38F1E-3299-4465-B4C8-9FE641D1C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903413"/>
            <a:ext cx="8382000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e-IL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קורסים בהם מספר המקומות מוגבל (למשל מעבדות).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e-IL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קורסים בהם יש מספר קבוצות במועדים שונים.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ï"/>
            </a:pPr>
            <a:r>
              <a:rPr lang="he-IL" altLang="en-US" sz="28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השגת התאמה מקסימלית לרצונות האישיים.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ï"/>
            </a:pPr>
            <a:r>
              <a:rPr lang="he-IL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מניעת תחושה של אפליה בקבלה לקורס / קבוצה.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08" name="Text Box 4">
            <a:extLst>
              <a:ext uri="{FF2B5EF4-FFF2-40B4-BE49-F238E27FC236}">
                <a16:creationId xmlns:a16="http://schemas.microsoft.com/office/drawing/2014/main" id="{D3DCFEBD-87AD-4957-9831-33D18D3055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0389" y="476251"/>
            <a:ext cx="5991225" cy="658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he-IL" altLang="en-US" sz="2800" b="1">
                <a:latin typeface="Arial" panose="020B0604020202020204" pitchFamily="34" charset="0"/>
                <a:cs typeface="Arial" panose="020B0604020202020204" pitchFamily="34" charset="0"/>
              </a:rPr>
              <a:t>חשוב בעיקר בשנים ב'-ג'</a:t>
            </a:r>
            <a:endParaRPr lang="en-US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2EF3B8FC-C821-4B88-A382-5271E1EA4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262" y="11785"/>
            <a:ext cx="7449476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 dirty="0">
                <a:cs typeface="Arial" pitchFamily="34" charset="0"/>
              </a:rPr>
              <a:t>בחירת קורסים ובניית מערכת שעות במערכת </a:t>
            </a:r>
            <a:r>
              <a:rPr lang="he-IL" altLang="en-US" sz="2800" dirty="0" err="1">
                <a:cs typeface="Arial" pitchFamily="34" charset="0"/>
              </a:rPr>
              <a:t>הבידינג</a:t>
            </a:r>
            <a:endParaRPr lang="he-IL" alt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ביולוגיה מסלול דו-חוגי שנה ב'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r" rtl="1"/>
            <a:r>
              <a:rPr lang="he-IL" dirty="0"/>
              <a:t>הקף השעות ותוכנית הלימודים</a:t>
            </a:r>
          </a:p>
          <a:p>
            <a:pPr algn="r" rtl="1"/>
            <a:r>
              <a:rPr lang="he-IL" dirty="0"/>
              <a:t>שיטת ה-</a:t>
            </a:r>
            <a:r>
              <a:rPr lang="en-US" dirty="0"/>
              <a:t>bidding</a:t>
            </a:r>
          </a:p>
          <a:p>
            <a:pPr algn="r" rtl="1"/>
            <a:r>
              <a:rPr lang="he-IL" dirty="0"/>
              <a:t>סך השעות לתואר: 80 ש"ס </a:t>
            </a:r>
          </a:p>
          <a:p>
            <a:pPr algn="r" rtl="1"/>
            <a:r>
              <a:rPr lang="he-IL" dirty="0"/>
              <a:t>מדעי החיים + </a:t>
            </a:r>
            <a:br>
              <a:rPr lang="en-US" dirty="0"/>
            </a:br>
            <a:r>
              <a:rPr lang="he-IL" dirty="0"/>
              <a:t>חוג במדעי הרוח/החברה: 80 ש"ס </a:t>
            </a:r>
          </a:p>
          <a:p>
            <a:pPr algn="r" rtl="1"/>
            <a:r>
              <a:rPr lang="he-IL" dirty="0"/>
              <a:t>מדעי החיים + מדעים דיגיטליים </a:t>
            </a:r>
            <a:br>
              <a:rPr lang="en-US" dirty="0"/>
            </a:br>
            <a:r>
              <a:rPr lang="he-IL" dirty="0"/>
              <a:t>להייטק: 80</a:t>
            </a:r>
          </a:p>
          <a:p>
            <a:pPr algn="r" rtl="1"/>
            <a:r>
              <a:rPr lang="he-IL" dirty="0"/>
              <a:t>מדעי החיים + מדעים מדויקים: </a:t>
            </a:r>
            <a:br>
              <a:rPr lang="en-US" dirty="0"/>
            </a:br>
            <a:r>
              <a:rPr lang="he-IL" dirty="0"/>
              <a:t>76 + 4 העשרה</a:t>
            </a:r>
          </a:p>
          <a:p>
            <a:pPr algn="r" rtl="1"/>
            <a:r>
              <a:rPr lang="he-IL" dirty="0"/>
              <a:t>לפירוט: </a:t>
            </a:r>
            <a:r>
              <a:rPr lang="en-GB" dirty="0">
                <a:hlinkClick r:id="rId2"/>
              </a:rPr>
              <a:t>https://lifesci.tau.ac.il/</a:t>
            </a:r>
            <a:endParaRPr lang="he-IL" dirty="0"/>
          </a:p>
          <a:p>
            <a:pPr algn="r" rtl="1"/>
            <a:endParaRPr lang="LID4096" dirty="0"/>
          </a:p>
        </p:txBody>
      </p:sp>
      <p:pic>
        <p:nvPicPr>
          <p:cNvPr id="1026" name="Picture 2" descr="הכניסה לבניין שרמן, שבו נמצא בית הספר לזואולוגיה">
            <a:extLst>
              <a:ext uri="{FF2B5EF4-FFF2-40B4-BE49-F238E27FC236}">
                <a16:creationId xmlns:a16="http://schemas.microsoft.com/office/drawing/2014/main" id="{DCEC495E-B085-4879-9D72-045571AD7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15" y="411784"/>
            <a:ext cx="4539342" cy="605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95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>
            <a:extLst>
              <a:ext uri="{FF2B5EF4-FFF2-40B4-BE49-F238E27FC236}">
                <a16:creationId xmlns:a16="http://schemas.microsoft.com/office/drawing/2014/main" id="{0A4DC3FE-47B8-4278-9C94-4864633A2C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1700214"/>
            <a:ext cx="8135938" cy="109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ts val="4100"/>
              </a:lnSpc>
              <a:spcBef>
                <a:spcPct val="0"/>
              </a:spcBef>
            </a:pPr>
            <a:r>
              <a:rPr lang="he-IL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לפני הכניסה למערכת יש להכין רשימה של הקורסים</a:t>
            </a:r>
            <a:b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והקבוצות בסדר עדיפות יורד.</a:t>
            </a:r>
          </a:p>
        </p:txBody>
      </p:sp>
      <p:sp>
        <p:nvSpPr>
          <p:cNvPr id="18436" name="Text Box 10">
            <a:extLst>
              <a:ext uri="{FF2B5EF4-FFF2-40B4-BE49-F238E27FC236}">
                <a16:creationId xmlns:a16="http://schemas.microsoft.com/office/drawing/2014/main" id="{B5168AAB-C3C8-4092-AFED-AD9D5A73D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28826" y="3140076"/>
            <a:ext cx="8170863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ts val="4100"/>
              </a:lnSpc>
              <a:spcBef>
                <a:spcPct val="0"/>
              </a:spcBef>
            </a:pPr>
            <a:r>
              <a:rPr lang="he-IL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אין חשיבות למועד הקלדת הנתונים בתוך כל מקצה:</a:t>
            </a:r>
            <a:br>
              <a:rPr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הנתונים מעובדים רק בסיום מועד המקצה. </a:t>
            </a:r>
          </a:p>
          <a:p>
            <a:pPr>
              <a:lnSpc>
                <a:spcPts val="4100"/>
              </a:lnSpc>
              <a:spcBef>
                <a:spcPct val="0"/>
              </a:spcBef>
            </a:pPr>
            <a:endParaRPr lang="he-IL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100"/>
              </a:lnSpc>
              <a:spcBef>
                <a:spcPct val="0"/>
              </a:spcBef>
            </a:pPr>
            <a:endParaRPr lang="he-IL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6" name="Text Box 2">
            <a:extLst>
              <a:ext uri="{FF2B5EF4-FFF2-40B4-BE49-F238E27FC236}">
                <a16:creationId xmlns:a16="http://schemas.microsoft.com/office/drawing/2014/main" id="{D2970A8B-B5FE-40A9-B0DD-F5C808ECB0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0" y="755650"/>
            <a:ext cx="88915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e-IL" altLang="en-US" b="1" u="sng">
                <a:latin typeface="Arial" panose="020B0604020202020204" pitchFamily="34" charset="0"/>
                <a:cs typeface="Arial" panose="020B0604020202020204" pitchFamily="34" charset="0"/>
              </a:rPr>
              <a:t>חשוב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311CB763-E42C-44BB-AB6E-22AF5441C1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7775" y="4581525"/>
            <a:ext cx="7708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>
              <a:lnSpc>
                <a:spcPts val="3800"/>
              </a:lnSpc>
              <a:spcBef>
                <a:spcPct val="0"/>
              </a:spcBef>
            </a:pPr>
            <a:r>
              <a:rPr lang="he-IL" altLang="he-IL" sz="2800" dirty="0">
                <a:latin typeface="Arial" panose="020B0604020202020204" pitchFamily="34" charset="0"/>
                <a:cs typeface="Arial" panose="020B0604020202020204" pitchFamily="34" charset="0"/>
              </a:rPr>
              <a:t>ניתן להשתתף במקצה הראשון ולשנות במקצה השני (מקבלים נק' מחדש).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F5CDCAF2-7FB0-470A-968B-49F4BEF5A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262" y="0"/>
            <a:ext cx="7449476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 dirty="0">
                <a:cs typeface="Arial" pitchFamily="34" charset="0"/>
              </a:rPr>
              <a:t>בחירת קורסים ובניית מערכת שעות במערכת </a:t>
            </a:r>
            <a:r>
              <a:rPr lang="he-IL" altLang="en-US" sz="2800" dirty="0" err="1">
                <a:cs typeface="Arial" pitchFamily="34" charset="0"/>
              </a:rPr>
              <a:t>הבידינג</a:t>
            </a:r>
            <a:endParaRPr lang="he-IL" alt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03BC1F-5114-391F-2771-23C5BCA58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799" y="636705"/>
            <a:ext cx="9454495" cy="5390616"/>
          </a:xfrm>
          <a:prstGeom prst="rect">
            <a:avLst/>
          </a:prstGeom>
        </p:spPr>
      </p:pic>
      <p:sp>
        <p:nvSpPr>
          <p:cNvPr id="28676" name="Text Box 9"/>
          <p:cNvSpPr txBox="1">
            <a:spLocks noChangeArrowheads="1"/>
          </p:cNvSpPr>
          <p:nvPr/>
        </p:nvSpPr>
        <p:spPr bwMode="auto">
          <a:xfrm>
            <a:off x="5620201" y="6362164"/>
            <a:ext cx="4724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en-US" sz="2800" b="1" dirty="0">
                <a:latin typeface="Arial" pitchFamily="34" charset="0"/>
                <a:cs typeface="Arial" pitchFamily="34" charset="0"/>
              </a:rPr>
              <a:t>או ישירות לאתר האוניברסיטה: </a:t>
            </a:r>
            <a:endParaRPr lang="en-US" alt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7" name="Text Box 9"/>
          <p:cNvSpPr txBox="1">
            <a:spLocks noChangeArrowheads="1"/>
          </p:cNvSpPr>
          <p:nvPr/>
        </p:nvSpPr>
        <p:spPr bwMode="auto">
          <a:xfrm>
            <a:off x="1956774" y="6362630"/>
            <a:ext cx="3759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hlinkClick r:id="rId3"/>
              </a:rPr>
              <a:t>www.ims.tau.ac.il/Bidd</a:t>
            </a:r>
            <a:endParaRPr lang="en-US" alt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Oval 8"/>
          <p:cNvSpPr>
            <a:spLocks noChangeArrowheads="1"/>
          </p:cNvSpPr>
          <p:nvPr/>
        </p:nvSpPr>
        <p:spPr bwMode="auto">
          <a:xfrm>
            <a:off x="8960840" y="2415497"/>
            <a:ext cx="1512069" cy="36004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007768" y="4320506"/>
            <a:ext cx="2634530" cy="16287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e-IL" altLang="en-US" sz="2400" dirty="0">
                <a:solidFill>
                  <a:srgbClr val="FF0000"/>
                </a:solidFill>
                <a:cs typeface="Arial" pitchFamily="34" charset="0"/>
              </a:rPr>
              <a:t>לא לשכוח סיסמה.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e-IL" altLang="en-US" sz="2400" dirty="0">
                <a:solidFill>
                  <a:srgbClr val="FF0000"/>
                </a:solidFill>
                <a:cs typeface="Arial" pitchFamily="34" charset="0"/>
              </a:rPr>
              <a:t>הסבר ליצירת סיסמה מופיע באתר "שרותי מידע לתלמידים".</a:t>
            </a:r>
            <a:endParaRPr lang="en-US" altLang="en-US" sz="2400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618522-2BB3-4A21-9770-D2BB457E3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1262" y="4932032"/>
            <a:ext cx="1167235" cy="36004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15D16-A826-4818-B244-76BD4A9B5703}"/>
              </a:ext>
            </a:extLst>
          </p:cNvPr>
          <p:cNvSpPr txBox="1"/>
          <p:nvPr/>
        </p:nvSpPr>
        <p:spPr>
          <a:xfrm>
            <a:off x="10456867" y="221478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AD7ADA-49C6-4639-9934-9F09FF2FD9D7}"/>
              </a:ext>
            </a:extLst>
          </p:cNvPr>
          <p:cNvSpPr txBox="1"/>
          <p:nvPr/>
        </p:nvSpPr>
        <p:spPr>
          <a:xfrm>
            <a:off x="3434577" y="4650519"/>
            <a:ext cx="338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2DF5EC4E-D296-470F-BCF8-FA7AFA102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262" y="0"/>
            <a:ext cx="7449476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 dirty="0">
                <a:cs typeface="Arial" pitchFamily="34" charset="0"/>
              </a:rPr>
              <a:t>בחירת קורסים ובניית מערכת שעות במערכת </a:t>
            </a:r>
            <a:r>
              <a:rPr lang="he-IL" altLang="en-US" sz="2800" dirty="0" err="1">
                <a:cs typeface="Arial" pitchFamily="34" charset="0"/>
              </a:rPr>
              <a:t>הבידינג</a:t>
            </a:r>
            <a:endParaRPr lang="he-IL" alt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59CA8F-F5A1-F622-CC5A-92B950A50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32" y="0"/>
            <a:ext cx="10732735" cy="6858000"/>
          </a:xfrm>
          <a:prstGeom prst="rect">
            <a:avLst/>
          </a:prstGeom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3036A4C6-5E84-4081-42EB-3F1B79AA0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669" y="1486538"/>
            <a:ext cx="47243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e-IL" altLang="en-US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או ישירות לאתר האוניברסיטה: </a:t>
            </a:r>
            <a:endParaRPr lang="en-US" alt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F0F27EFA-B3FE-78BF-4B42-F49F1C14F5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906" y="1887597"/>
            <a:ext cx="37592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www.ims.tau.ac.il/Bidd</a:t>
            </a:r>
            <a:endParaRPr lang="en-US" altLang="en-US" sz="280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Oval 8"/>
          <p:cNvSpPr>
            <a:spLocks noChangeArrowheads="1"/>
          </p:cNvSpPr>
          <p:nvPr/>
        </p:nvSpPr>
        <p:spPr bwMode="auto">
          <a:xfrm>
            <a:off x="9257619" y="2685583"/>
            <a:ext cx="1512069" cy="36004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964674" y="3138428"/>
            <a:ext cx="4262649" cy="1200329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400" dirty="0">
                <a:solidFill>
                  <a:srgbClr val="FF0000"/>
                </a:solidFill>
                <a:cs typeface="Arial" pitchFamily="34" charset="0"/>
              </a:rPr>
              <a:t>לא לשכוח סיסמה.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e-IL" altLang="en-US" sz="2400" dirty="0">
                <a:solidFill>
                  <a:srgbClr val="FF0000"/>
                </a:solidFill>
                <a:cs typeface="Arial" pitchFamily="34" charset="0"/>
              </a:rPr>
              <a:t>הסבר ליצירת סיסמה מופיע באתר "שרותי מידע לתלמידים".</a:t>
            </a:r>
            <a:endParaRPr lang="en-US" altLang="en-US" sz="2400" dirty="0">
              <a:solidFill>
                <a:srgbClr val="FF0000"/>
              </a:solidFill>
              <a:cs typeface="Arial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1618522-2BB3-4A21-9770-D2BB457E35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0674" y="5647502"/>
            <a:ext cx="1167235" cy="36004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015D16-A826-4818-B244-76BD4A9B5703}"/>
              </a:ext>
            </a:extLst>
          </p:cNvPr>
          <p:cNvSpPr txBox="1"/>
          <p:nvPr/>
        </p:nvSpPr>
        <p:spPr>
          <a:xfrm>
            <a:off x="10378127" y="23700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AD7ADA-49C6-4639-9934-9F09FF2FD9D7}"/>
              </a:ext>
            </a:extLst>
          </p:cNvPr>
          <p:cNvSpPr txBox="1"/>
          <p:nvPr/>
        </p:nvSpPr>
        <p:spPr>
          <a:xfrm>
            <a:off x="2739299" y="5532522"/>
            <a:ext cx="338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b="1" dirty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B2029F30-7956-4C23-BCE7-D11A152FA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764" y="1"/>
            <a:ext cx="1006475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 dirty="0" err="1">
                <a:cs typeface="Arial" pitchFamily="34" charset="0"/>
              </a:rPr>
              <a:t>בידינג</a:t>
            </a:r>
            <a:endParaRPr lang="he-IL" alt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BEEFB16E-65C2-4D45-B3F5-39A173C86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754" y="1412875"/>
            <a:ext cx="7614585" cy="195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e-IL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לרשות תלמידי שנה ב’ במסלול המורחב </a:t>
            </a:r>
            <a:r>
              <a:rPr lang="he-IL" alt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r>
              <a:rPr lang="he-IL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נקודות.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e-IL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בונוס אוטומטי לתלמידים שמלאו סקרי הוראה.</a:t>
            </a: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he-IL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בונוס עבור ממוצע משוקלל גבוה מ-85 בשנה א’:</a:t>
            </a: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267C5C93-5F37-4FB3-8EAD-9A017FDBF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114" y="3573464"/>
            <a:ext cx="74501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>
                <a:latin typeface="Arial" panose="020B0604020202020204" pitchFamily="34" charset="0"/>
                <a:cs typeface="Arial" panose="020B0604020202020204" pitchFamily="34" charset="0"/>
              </a:rPr>
              <a:t>[ההפרש החיובי בין הממוצע המשוקלל לבין 85] + 20</a:t>
            </a:r>
          </a:p>
        </p:txBody>
      </p:sp>
      <p:sp>
        <p:nvSpPr>
          <p:cNvPr id="19460" name="Text Box 4">
            <a:extLst>
              <a:ext uri="{FF2B5EF4-FFF2-40B4-BE49-F238E27FC236}">
                <a16:creationId xmlns:a16="http://schemas.microsoft.com/office/drawing/2014/main" id="{A1A1DE26-C6D0-4DDF-8E2D-73CF513BE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0" y="4222750"/>
            <a:ext cx="79057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>
                <a:latin typeface="Arial" panose="020B0604020202020204" pitchFamily="34" charset="0"/>
                <a:cs typeface="Arial" panose="020B0604020202020204" pitchFamily="34" charset="0"/>
              </a:rPr>
              <a:t>לדוגמה: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e-IL" altLang="en-US" sz="2800">
                <a:latin typeface="Arial" panose="020B0604020202020204" pitchFamily="34" charset="0"/>
                <a:cs typeface="Arial" panose="020B0604020202020204" pitchFamily="34" charset="0"/>
              </a:rPr>
              <a:t>ממוצע 93 בשנה א’ יקנה בונוס של: 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20 + [93-85] = 28 </a:t>
            </a:r>
            <a:endParaRPr lang="he-I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6" name="Text Box 2">
            <a:extLst>
              <a:ext uri="{FF2B5EF4-FFF2-40B4-BE49-F238E27FC236}">
                <a16:creationId xmlns:a16="http://schemas.microsoft.com/office/drawing/2014/main" id="{957DB4FD-FFEC-43FF-943C-265CCF0A2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4551" y="755650"/>
            <a:ext cx="2881313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e-IL" altLang="en-US" b="1" u="sng">
                <a:latin typeface="Arial" panose="020B0604020202020204" pitchFamily="34" charset="0"/>
                <a:cs typeface="Arial" panose="020B0604020202020204" pitchFamily="34" charset="0"/>
              </a:rPr>
              <a:t>מספר הנקודות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F5B21115-2286-43B6-9C59-D5F9FA21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262" y="0"/>
            <a:ext cx="7449476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 dirty="0">
                <a:cs typeface="Arial" pitchFamily="34" charset="0"/>
              </a:rPr>
              <a:t>בחירת קורסים ובניית מערכת שעות במערכת </a:t>
            </a:r>
            <a:r>
              <a:rPr lang="he-IL" altLang="en-US" sz="2800" dirty="0" err="1">
                <a:cs typeface="Arial" pitchFamily="34" charset="0"/>
              </a:rPr>
              <a:t>הבידינג</a:t>
            </a:r>
            <a:endParaRPr lang="he-IL" alt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F423A38C-6A6E-4E47-B6ED-5A0B806E32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4252" y="5301209"/>
            <a:ext cx="8866087" cy="130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r" rtl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he-IL" altLang="en-US" sz="2800" dirty="0">
                <a:cs typeface="Arial" pitchFamily="34" charset="0"/>
              </a:rPr>
              <a:t>יש לסמן את כל הקורסים שברצונכם לקחת, </a:t>
            </a:r>
          </a:p>
          <a:p>
            <a:pPr algn="r" rtl="1">
              <a:lnSpc>
                <a:spcPct val="150000"/>
              </a:lnSpc>
              <a:defRPr/>
            </a:pPr>
            <a:r>
              <a:rPr lang="he-IL" altLang="en-US" sz="2800" b="1" dirty="0">
                <a:cs typeface="Arial" pitchFamily="34" charset="0"/>
              </a:rPr>
              <a:t>גם אלה שעבורם אין מגבלת מספר משתתפים (סימון 9999)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19460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>
            <a:extLst>
              <a:ext uri="{FF2B5EF4-FFF2-40B4-BE49-F238E27FC236}">
                <a16:creationId xmlns:a16="http://schemas.microsoft.com/office/drawing/2014/main" id="{EF8EA1D5-40EB-4D12-8C80-12746C12D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1531939"/>
            <a:ext cx="8837613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ts val="4300"/>
              </a:lnSpc>
              <a:spcBef>
                <a:spcPct val="0"/>
              </a:spcBef>
            </a:pPr>
            <a:r>
              <a:rPr lang="he-IL" altLang="en-US" sz="2800">
                <a:latin typeface="Arial" panose="020B0604020202020204" pitchFamily="34" charset="0"/>
                <a:cs typeface="Arial" panose="020B0604020202020204" pitchFamily="34" charset="0"/>
              </a:rPr>
              <a:t> מערכת ה-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Bidding</a:t>
            </a:r>
            <a:r>
              <a:rPr lang="he-IL" altLang="en-US" sz="2800">
                <a:latin typeface="Arial" panose="020B0604020202020204" pitchFamily="34" charset="0"/>
                <a:cs typeface="Arial" panose="020B0604020202020204" pitchFamily="34" charset="0"/>
              </a:rPr>
              <a:t> היא אישית: לכל תלמיד רשימת קורסים</a:t>
            </a:r>
            <a:b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altLang="en-US" sz="2800">
                <a:latin typeface="Arial" panose="020B0604020202020204" pitchFamily="34" charset="0"/>
                <a:cs typeface="Arial" panose="020B0604020202020204" pitchFamily="34" charset="0"/>
              </a:rPr>
              <a:t>  אליהם הוא רשאי להירשם, בהתאם למסלול בו הוא לומד.</a:t>
            </a:r>
          </a:p>
        </p:txBody>
      </p:sp>
      <p:sp>
        <p:nvSpPr>
          <p:cNvPr id="20483" name="Rectangle 6">
            <a:extLst>
              <a:ext uri="{FF2B5EF4-FFF2-40B4-BE49-F238E27FC236}">
                <a16:creationId xmlns:a16="http://schemas.microsoft.com/office/drawing/2014/main" id="{59CC9741-1917-4BA6-80E4-43F16B91EC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8" y="2652714"/>
            <a:ext cx="8634412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ts val="4300"/>
              </a:lnSpc>
              <a:spcBef>
                <a:spcPct val="0"/>
              </a:spcBef>
            </a:pPr>
            <a:r>
              <a:rPr lang="he-IL" altLang="en-US" sz="2800">
                <a:cs typeface="Arial" panose="020B0604020202020204" pitchFamily="34" charset="0"/>
              </a:rPr>
              <a:t> הקצאת הנקודות לקורסים וקבוצות תעשה בהתאם </a:t>
            </a:r>
            <a:br>
              <a:rPr lang="en-US" altLang="en-US" sz="2800">
                <a:cs typeface="Arial" panose="020B0604020202020204" pitchFamily="34" charset="0"/>
              </a:rPr>
            </a:br>
            <a:r>
              <a:rPr lang="he-IL" altLang="en-US" sz="2800">
                <a:cs typeface="Arial" panose="020B0604020202020204" pitchFamily="34" charset="0"/>
              </a:rPr>
              <a:t>   להעדפה אישית</a:t>
            </a:r>
            <a:r>
              <a:rPr lang="en-US" altLang="en-US" sz="2800">
                <a:cs typeface="Arial" panose="020B0604020202020204" pitchFamily="34" charset="0"/>
              </a:rPr>
              <a:t>.</a:t>
            </a:r>
            <a:endParaRPr lang="he-IL" altLang="en-US" sz="2800">
              <a:cs typeface="Arial" panose="020B0604020202020204" pitchFamily="34" charset="0"/>
            </a:endParaRPr>
          </a:p>
          <a:p>
            <a:pPr>
              <a:lnSpc>
                <a:spcPts val="4300"/>
              </a:lnSpc>
              <a:spcBef>
                <a:spcPct val="0"/>
              </a:spcBef>
            </a:pPr>
            <a:r>
              <a:rPr lang="he-IL" altLang="en-US" sz="2800">
                <a:cs typeface="Arial" panose="020B0604020202020204" pitchFamily="34" charset="0"/>
              </a:rPr>
              <a:t> בקורס עם אופציות שונות (למשל אוריינות מדעית) - נותנים נקודות רק לקבוצה המועדפת, ואם לא מקבלים אותה – הנקודות מועברות אוטומטית לעדיפות הבאה. </a:t>
            </a:r>
          </a:p>
          <a:p>
            <a:pPr>
              <a:lnSpc>
                <a:spcPts val="4300"/>
              </a:lnSpc>
              <a:spcBef>
                <a:spcPct val="0"/>
              </a:spcBef>
            </a:pPr>
            <a:r>
              <a:rPr lang="he-IL" altLang="en-US" sz="2800">
                <a:latin typeface="Arial" panose="020B0604020202020204" pitchFamily="34" charset="0"/>
                <a:cs typeface="Arial" panose="020B0604020202020204" pitchFamily="34" charset="0"/>
              </a:rPr>
              <a:t> באתר ה- </a:t>
            </a:r>
            <a:r>
              <a:rPr lang="en-US" altLang="en-US" sz="2800">
                <a:latin typeface="Arial" panose="020B0604020202020204" pitchFamily="34" charset="0"/>
                <a:cs typeface="Arial" panose="020B0604020202020204" pitchFamily="34" charset="0"/>
              </a:rPr>
              <a:t>Bidding</a:t>
            </a:r>
            <a:r>
              <a:rPr lang="he-IL" altLang="he-IL" sz="2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e-IL" altLang="en-US" sz="2800">
                <a:latin typeface="Arial" panose="020B0604020202020204" pitchFamily="34" charset="0"/>
                <a:cs typeface="Arial" panose="020B0604020202020204" pitchFamily="34" charset="0"/>
              </a:rPr>
              <a:t>מצויות “סטטיסטיקות רישום” של שנים קודמות שמציגות מה היה הניקוד המינימלי לקבלה בכל קורס.</a:t>
            </a:r>
          </a:p>
        </p:txBody>
      </p:sp>
      <p:sp>
        <p:nvSpPr>
          <p:cNvPr id="26628" name="Text Box 2">
            <a:extLst>
              <a:ext uri="{FF2B5EF4-FFF2-40B4-BE49-F238E27FC236}">
                <a16:creationId xmlns:a16="http://schemas.microsoft.com/office/drawing/2014/main" id="{5F6B3BB9-1521-4722-B690-7A53B3319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765175"/>
            <a:ext cx="44640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e-IL" altLang="en-US" b="1" u="sng">
                <a:latin typeface="Arial" panose="020B0604020202020204" pitchFamily="34" charset="0"/>
                <a:cs typeface="Arial" panose="020B0604020202020204" pitchFamily="34" charset="0"/>
              </a:rPr>
              <a:t>הקצאת נקודות לקורסים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428A4CD-9ED9-4D54-8C29-02C36D8C1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1262" y="0"/>
            <a:ext cx="7449476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 dirty="0">
                <a:cs typeface="Arial" pitchFamily="34" charset="0"/>
              </a:rPr>
              <a:t>בחירת קורסים ובניית מערכת שעות במערכת </a:t>
            </a:r>
            <a:r>
              <a:rPr lang="he-IL" altLang="en-US" sz="2800" dirty="0" err="1">
                <a:cs typeface="Arial" pitchFamily="34" charset="0"/>
              </a:rPr>
              <a:t>הבידינג</a:t>
            </a:r>
            <a:endParaRPr lang="he-IL" alt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>
            <a:extLst>
              <a:ext uri="{FF2B5EF4-FFF2-40B4-BE49-F238E27FC236}">
                <a16:creationId xmlns:a16="http://schemas.microsoft.com/office/drawing/2014/main" id="{B163207B-0DC7-49E9-96F4-12B4DCA48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260350"/>
            <a:ext cx="4464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e-IL" altLang="en-US" b="1" u="sng">
                <a:latin typeface="Arial" panose="020B0604020202020204" pitchFamily="34" charset="0"/>
                <a:cs typeface="Arial" panose="020B0604020202020204" pitchFamily="34" charset="0"/>
              </a:rPr>
              <a:t>סימון קורסים לבידינג</a:t>
            </a:r>
          </a:p>
        </p:txBody>
      </p:sp>
      <p:pic>
        <p:nvPicPr>
          <p:cNvPr id="27651" name="gmail-m_3475083187687212563_x0000_i1027" descr="image.png">
            <a:extLst>
              <a:ext uri="{FF2B5EF4-FFF2-40B4-BE49-F238E27FC236}">
                <a16:creationId xmlns:a16="http://schemas.microsoft.com/office/drawing/2014/main" id="{23EA7CAC-1A6E-4FAF-BEF9-C217FBBB4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150" y="841376"/>
            <a:ext cx="8775700" cy="6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AutoShape 4">
            <a:extLst>
              <a:ext uri="{FF2B5EF4-FFF2-40B4-BE49-F238E27FC236}">
                <a16:creationId xmlns:a16="http://schemas.microsoft.com/office/drawing/2014/main" id="{E86B512B-6C22-426E-8F80-2BCDAFC12F86}"/>
              </a:ext>
            </a:extLst>
          </p:cNvPr>
          <p:cNvSpPr>
            <a:spLocks/>
          </p:cNvSpPr>
          <p:nvPr/>
        </p:nvSpPr>
        <p:spPr bwMode="auto">
          <a:xfrm>
            <a:off x="9701213" y="4497388"/>
            <a:ext cx="150812" cy="347662"/>
          </a:xfrm>
          <a:prstGeom prst="rightBrace">
            <a:avLst>
              <a:gd name="adj1" fmla="val 49777"/>
              <a:gd name="adj2" fmla="val 50000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EA53F557-44B2-4F61-8DA5-CB8AF5523CCD}"/>
              </a:ext>
            </a:extLst>
          </p:cNvPr>
          <p:cNvSpPr>
            <a:spLocks/>
          </p:cNvSpPr>
          <p:nvPr/>
        </p:nvSpPr>
        <p:spPr bwMode="auto">
          <a:xfrm>
            <a:off x="9701213" y="4868863"/>
            <a:ext cx="150812" cy="347662"/>
          </a:xfrm>
          <a:prstGeom prst="rightBrace">
            <a:avLst>
              <a:gd name="adj1" fmla="val 50000"/>
              <a:gd name="adj2" fmla="val 50000"/>
            </a:avLst>
          </a:prstGeom>
          <a:noFill/>
          <a:ln w="57150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rtl="1">
              <a:spcBef>
                <a:spcPct val="0"/>
              </a:spcBef>
              <a:buFontTx/>
              <a:buNone/>
              <a:defRPr/>
            </a:pPr>
            <a:endParaRPr lang="en-US" altLang="en-US" sz="2400">
              <a:solidFill>
                <a:srgbClr val="0000CC"/>
              </a:solidFill>
            </a:endParaRPr>
          </a:p>
        </p:txBody>
      </p:sp>
      <p:sp>
        <p:nvSpPr>
          <p:cNvPr id="27654" name="AutoShape 4">
            <a:extLst>
              <a:ext uri="{FF2B5EF4-FFF2-40B4-BE49-F238E27FC236}">
                <a16:creationId xmlns:a16="http://schemas.microsoft.com/office/drawing/2014/main" id="{7F9B9FEB-B8FF-4D54-85A3-86EBD71C4680}"/>
              </a:ext>
            </a:extLst>
          </p:cNvPr>
          <p:cNvSpPr>
            <a:spLocks/>
          </p:cNvSpPr>
          <p:nvPr/>
        </p:nvSpPr>
        <p:spPr bwMode="auto">
          <a:xfrm>
            <a:off x="9701213" y="3357564"/>
            <a:ext cx="150812" cy="346075"/>
          </a:xfrm>
          <a:prstGeom prst="rightBrace">
            <a:avLst>
              <a:gd name="adj1" fmla="val 49549"/>
              <a:gd name="adj2" fmla="val 50000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7" name="AutoShape 4">
            <a:extLst>
              <a:ext uri="{FF2B5EF4-FFF2-40B4-BE49-F238E27FC236}">
                <a16:creationId xmlns:a16="http://schemas.microsoft.com/office/drawing/2014/main" id="{3920CAB1-7D54-4CC4-9988-5B7DBA7394B8}"/>
              </a:ext>
            </a:extLst>
          </p:cNvPr>
          <p:cNvSpPr>
            <a:spLocks/>
          </p:cNvSpPr>
          <p:nvPr/>
        </p:nvSpPr>
        <p:spPr bwMode="auto">
          <a:xfrm>
            <a:off x="9701213" y="3729038"/>
            <a:ext cx="150812" cy="347662"/>
          </a:xfrm>
          <a:prstGeom prst="rightBrace">
            <a:avLst>
              <a:gd name="adj1" fmla="val 50000"/>
              <a:gd name="adj2" fmla="val 50000"/>
            </a:avLst>
          </a:prstGeom>
          <a:noFill/>
          <a:ln w="57150">
            <a:solidFill>
              <a:schemeClr val="accent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r" rtl="1">
              <a:spcBef>
                <a:spcPct val="0"/>
              </a:spcBef>
              <a:buFontTx/>
              <a:buNone/>
              <a:defRPr/>
            </a:pPr>
            <a:endParaRPr lang="en-US" altLang="en-US" sz="2400">
              <a:solidFill>
                <a:srgbClr val="0000CC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gmail-m_3475083187687212563_x0000_i1026" descr="image.png">
            <a:extLst>
              <a:ext uri="{FF2B5EF4-FFF2-40B4-BE49-F238E27FC236}">
                <a16:creationId xmlns:a16="http://schemas.microsoft.com/office/drawing/2014/main" id="{FF5FADBB-3637-4B89-90FE-38F437FC7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"/>
          <a:stretch>
            <a:fillRect/>
          </a:stretch>
        </p:blipFill>
        <p:spPr bwMode="auto">
          <a:xfrm>
            <a:off x="2171700" y="862013"/>
            <a:ext cx="78486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2">
            <a:extLst>
              <a:ext uri="{FF2B5EF4-FFF2-40B4-BE49-F238E27FC236}">
                <a16:creationId xmlns:a16="http://schemas.microsoft.com/office/drawing/2014/main" id="{8200F6A6-FE14-4612-B8A3-A75A75429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260350"/>
            <a:ext cx="4464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e-IL" altLang="en-US" b="1" u="sng">
                <a:latin typeface="Arial" panose="020B0604020202020204" pitchFamily="34" charset="0"/>
                <a:cs typeface="Arial" panose="020B0604020202020204" pitchFamily="34" charset="0"/>
              </a:rPr>
              <a:t>סימון קורסים לבידינג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3">
            <a:extLst>
              <a:ext uri="{FF2B5EF4-FFF2-40B4-BE49-F238E27FC236}">
                <a16:creationId xmlns:a16="http://schemas.microsoft.com/office/drawing/2014/main" id="{13667F97-A38A-4669-9102-83CA7583A8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362200"/>
            <a:ext cx="2971800" cy="273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9699" name="gmail-m_3475083187687212563_x0000_i1025" descr="image.png">
            <a:extLst>
              <a:ext uri="{FF2B5EF4-FFF2-40B4-BE49-F238E27FC236}">
                <a16:creationId xmlns:a16="http://schemas.microsoft.com/office/drawing/2014/main" id="{89C3FA66-AD71-4BAB-A02E-5EA69CF2F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4" y="919164"/>
            <a:ext cx="8777287" cy="546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6">
            <a:extLst>
              <a:ext uri="{FF2B5EF4-FFF2-40B4-BE49-F238E27FC236}">
                <a16:creationId xmlns:a16="http://schemas.microsoft.com/office/drawing/2014/main" id="{6F688924-9E90-4FCA-BD89-D57A4968E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6351588"/>
            <a:ext cx="8343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400" b="1">
                <a:latin typeface="Arial" panose="020B0604020202020204" pitchFamily="34" charset="0"/>
                <a:cs typeface="Arial" panose="020B0604020202020204" pitchFamily="34" charset="0"/>
              </a:rPr>
              <a:t>יש לציין ליד כל קורס את מספר המסגרת שלו (בלשונית המתאימה)</a:t>
            </a:r>
          </a:p>
        </p:txBody>
      </p:sp>
      <p:sp>
        <p:nvSpPr>
          <p:cNvPr id="29701" name="Text Box 2">
            <a:extLst>
              <a:ext uri="{FF2B5EF4-FFF2-40B4-BE49-F238E27FC236}">
                <a16:creationId xmlns:a16="http://schemas.microsoft.com/office/drawing/2014/main" id="{2A7ED60C-537B-4DDC-8E68-6E11498E2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260350"/>
            <a:ext cx="4464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e-IL" altLang="en-US" b="1" u="sng">
                <a:latin typeface="Arial" panose="020B0604020202020204" pitchFamily="34" charset="0"/>
                <a:cs typeface="Arial" panose="020B0604020202020204" pitchFamily="34" charset="0"/>
              </a:rPr>
              <a:t>סימון קורסים לבידינג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3">
            <a:extLst>
              <a:ext uri="{FF2B5EF4-FFF2-40B4-BE49-F238E27FC236}">
                <a16:creationId xmlns:a16="http://schemas.microsoft.com/office/drawing/2014/main" id="{7CF2F08F-EEB4-4102-A9CB-3454551AC2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2362200"/>
            <a:ext cx="2971800" cy="273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D363A051-A6FD-4E91-903E-1C3DFDE68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260350"/>
            <a:ext cx="4464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e-IL" altLang="en-US" b="1" u="sng">
                <a:latin typeface="Arial" panose="020B0604020202020204" pitchFamily="34" charset="0"/>
                <a:cs typeface="Arial" panose="020B0604020202020204" pitchFamily="34" charset="0"/>
              </a:rPr>
              <a:t>סימון קורסים לבידינג</a:t>
            </a:r>
          </a:p>
        </p:txBody>
      </p:sp>
      <p:pic>
        <p:nvPicPr>
          <p:cNvPr id="30724" name="Picture 3" descr="image.png">
            <a:extLst>
              <a:ext uri="{FF2B5EF4-FFF2-40B4-BE49-F238E27FC236}">
                <a16:creationId xmlns:a16="http://schemas.microsoft.com/office/drawing/2014/main" id="{BD9DDB85-451C-40B3-9738-8882427FA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965201"/>
            <a:ext cx="90551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AF2C95D-8800-4421-A155-391A1467C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8289" y="5300664"/>
            <a:ext cx="76723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400">
                <a:latin typeface="Arial" panose="020B0604020202020204" pitchFamily="34" charset="0"/>
                <a:cs typeface="Arial" panose="020B0604020202020204" pitchFamily="34" charset="0"/>
              </a:rPr>
              <a:t>אופן העברת הנקודות: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e-IL" altLang="en-US" sz="2400">
                <a:latin typeface="Arial" panose="020B0604020202020204" pitchFamily="34" charset="0"/>
                <a:cs typeface="Arial" panose="020B0604020202020204" pitchFamily="34" charset="0"/>
              </a:rPr>
              <a:t>א) אוטומטי – מהקורס / קבוצה עם הניקוד הגבוה לשני ברשימה.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e-IL" altLang="en-US" sz="2400">
                <a:latin typeface="Arial" panose="020B0604020202020204" pitchFamily="34" charset="0"/>
                <a:cs typeface="Arial" panose="020B0604020202020204" pitchFamily="34" charset="0"/>
              </a:rPr>
              <a:t>	קורסים / קבוצות עם ניקוד זהה – על-פי הסדר ברשימה.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he-IL" altLang="en-US" sz="2400">
                <a:latin typeface="Arial" panose="020B0604020202020204" pitchFamily="34" charset="0"/>
                <a:cs typeface="Arial" panose="020B0604020202020204" pitchFamily="34" charset="0"/>
              </a:rPr>
              <a:t>ב) בחירה – על-פי מספר סידורי (כפי שבדוגמה)</a:t>
            </a:r>
            <a:endParaRPr lang="en-US" alt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7E45D36-0CDF-4AD1-B132-9A37A2816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1063" y="1341439"/>
            <a:ext cx="2087562" cy="35877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7" t="17021" r="28831" b="52628"/>
          <a:stretch>
            <a:fillRect/>
          </a:stretch>
        </p:blipFill>
        <p:spPr bwMode="auto">
          <a:xfrm>
            <a:off x="1524000" y="1776414"/>
            <a:ext cx="9107488" cy="508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1524000" y="47625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e-IL" altLang="en-US" sz="2800" b="1">
                <a:cs typeface="Arial" panose="020B0604020202020204" pitchFamily="34" charset="0"/>
              </a:rPr>
              <a:t>נקודות שהועברו אל קורס/קבוצה מחליפות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e-IL" altLang="en-US" sz="2800" b="1">
                <a:cs typeface="Arial" panose="020B0604020202020204" pitchFamily="34" charset="0"/>
              </a:rPr>
              <a:t> את הנקודות שהוקצבו במקור</a:t>
            </a:r>
          </a:p>
        </p:txBody>
      </p:sp>
      <p:sp>
        <p:nvSpPr>
          <p:cNvPr id="33796" name="Text Box 2"/>
          <p:cNvSpPr txBox="1">
            <a:spLocks noChangeArrowheads="1"/>
          </p:cNvSpPr>
          <p:nvPr/>
        </p:nvSpPr>
        <p:spPr bwMode="auto">
          <a:xfrm>
            <a:off x="5592764" y="1"/>
            <a:ext cx="1006475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he-IL" sz="2800">
                <a:cs typeface="Arial" panose="020B0604020202020204" pitchFamily="34" charset="0"/>
              </a:rPr>
              <a:t>בידינג</a:t>
            </a:r>
            <a:endParaRPr lang="he-IL" altLang="he-IL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קורסי חובה בשנה ב' ו-ג'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01746"/>
          </a:xfrm>
        </p:spPr>
        <p:txBody>
          <a:bodyPr>
            <a:normAutofit lnSpcReduction="10000"/>
          </a:bodyPr>
          <a:lstStyle/>
          <a:p>
            <a:pPr algn="r" rtl="1"/>
            <a:r>
              <a:rPr lang="he-IL" b="1" dirty="0"/>
              <a:t>חד חוגי:</a:t>
            </a:r>
          </a:p>
          <a:p>
            <a:pPr algn="r" rtl="1"/>
            <a:r>
              <a:rPr lang="he-IL" dirty="0"/>
              <a:t>שנה ב', סמ' א': פיזיקה ב', גנטיקה, ביוכימיה, פיזיולוגיה, זואולוגיה</a:t>
            </a:r>
          </a:p>
          <a:p>
            <a:pPr algn="r" rtl="1"/>
            <a:r>
              <a:rPr lang="he-IL" dirty="0"/>
              <a:t>שנה ב', סמ' ב': ביול' של התא, ביול' מול' וביוטכנ', מיקרוביולוגיה, ביול' מול' של צמחים, ביואינפורמטיקה</a:t>
            </a:r>
          </a:p>
          <a:p>
            <a:pPr algn="r" rtl="1"/>
            <a:r>
              <a:rPr lang="he-IL" dirty="0"/>
              <a:t>אוריינות מדעית: שנה ב', אחד הסמסטרים</a:t>
            </a:r>
          </a:p>
          <a:p>
            <a:pPr algn="r" rtl="1"/>
            <a:r>
              <a:rPr lang="he-IL" dirty="0"/>
              <a:t>נוירוביולוגיה: שנה ב' או ג'</a:t>
            </a:r>
          </a:p>
          <a:p>
            <a:pPr algn="r" rtl="1"/>
            <a:r>
              <a:rPr lang="he-IL" dirty="0"/>
              <a:t>אקולוגיה, אבולוציה: אחד לפחות בשנה ב'</a:t>
            </a:r>
          </a:p>
          <a:p>
            <a:pPr algn="r" rtl="1"/>
            <a:r>
              <a:rPr lang="he-IL" b="1" dirty="0"/>
              <a:t>דו חוגי:</a:t>
            </a:r>
          </a:p>
          <a:p>
            <a:pPr algn="r" rtl="1"/>
            <a:r>
              <a:rPr lang="he-IL" dirty="0"/>
              <a:t>15 נקודות מהקורסים הנ"ל</a:t>
            </a:r>
          </a:p>
          <a:p>
            <a:pPr algn="r" rtl="1"/>
            <a:r>
              <a:rPr lang="he-IL" dirty="0"/>
              <a:t>מי שמעוניין במעבר למסלול רפואה 4-שנתי, שימו לב לדרישות שלהם</a:t>
            </a:r>
          </a:p>
          <a:p>
            <a:pPr algn="r" rtl="1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82963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4">
            <a:extLst>
              <a:ext uri="{FF2B5EF4-FFF2-40B4-BE49-F238E27FC236}">
                <a16:creationId xmlns:a16="http://schemas.microsoft.com/office/drawing/2014/main" id="{FD4D72B2-7679-4C1B-B2E7-F2CB48492C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3" y="1457325"/>
            <a:ext cx="882015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 algn="r" rtl="1">
              <a:spcBef>
                <a:spcPct val="20000"/>
              </a:spcBef>
              <a:buChar char="•"/>
              <a:tabLst>
                <a:tab pos="27305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tabLst>
                <a:tab pos="27305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tabLst>
                <a:tab pos="2730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tabLst>
                <a:tab pos="2730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tabLst>
                <a:tab pos="2730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30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30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30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27305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ts val="4400"/>
              </a:lnSpc>
              <a:spcBef>
                <a:spcPct val="0"/>
              </a:spcBef>
            </a:pPr>
            <a:r>
              <a:rPr lang="he-IL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ניתן לצאת מהמערכת בכל שלב לאחר "שמירה" של השינויים.</a:t>
            </a:r>
          </a:p>
          <a:p>
            <a:pPr>
              <a:lnSpc>
                <a:spcPts val="4400"/>
              </a:lnSpc>
              <a:spcBef>
                <a:spcPct val="0"/>
              </a:spcBef>
            </a:pPr>
            <a:r>
              <a:rPr lang="he-IL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ניתן לשנות את הבחירה במשך כל תקופת </a:t>
            </a:r>
            <a:r>
              <a:rPr lang="he-IL" alt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הבידינג</a:t>
            </a:r>
            <a:r>
              <a:rPr lang="he-IL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ts val="4400"/>
              </a:lnSpc>
              <a:spcBef>
                <a:spcPct val="0"/>
              </a:spcBef>
            </a:pPr>
            <a:r>
              <a:rPr lang="he-IL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בסיום מומלץ להוציא תדפיס של רשימת הקורסים.</a:t>
            </a:r>
          </a:p>
          <a:p>
            <a:pPr>
              <a:lnSpc>
                <a:spcPts val="4400"/>
              </a:lnSpc>
              <a:spcBef>
                <a:spcPct val="0"/>
              </a:spcBef>
            </a:pPr>
            <a:r>
              <a:rPr lang="he-IL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המקצה השלישי מיועד לשינויים אחרונים – ביטול קורסים, רישום לקורסים שלא התקבלו במקצים קודמים.</a:t>
            </a:r>
          </a:p>
          <a:p>
            <a:pPr>
              <a:lnSpc>
                <a:spcPts val="4400"/>
              </a:lnSpc>
              <a:spcBef>
                <a:spcPct val="0"/>
              </a:spcBef>
            </a:pPr>
            <a:r>
              <a:rPr lang="he-IL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הכנסת שינויים במזכירות הפקולטה אפשרית רק בשבועיים הראשונים של הסמסטר. יש לבדוק בשלב זה במערכת "מידע אישי" שרשימת הקורסים מתאימה לבחירות שעשיתם.</a:t>
            </a:r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1" name="Text Box 2">
            <a:extLst>
              <a:ext uri="{FF2B5EF4-FFF2-40B4-BE49-F238E27FC236}">
                <a16:creationId xmlns:a16="http://schemas.microsoft.com/office/drawing/2014/main" id="{175A784E-05FC-416B-823D-9AF5D990B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3975" y="736600"/>
            <a:ext cx="446405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e-IL" altLang="en-US" b="1" u="sng">
                <a:latin typeface="Arial" panose="020B0604020202020204" pitchFamily="34" charset="0"/>
                <a:cs typeface="Arial" panose="020B0604020202020204" pitchFamily="34" charset="0"/>
              </a:rPr>
              <a:t>השלמת התהליך</a:t>
            </a:r>
          </a:p>
        </p:txBody>
      </p:sp>
      <p:sp>
        <p:nvSpPr>
          <p:cNvPr id="32772" name="Text Box 2">
            <a:extLst>
              <a:ext uri="{FF2B5EF4-FFF2-40B4-BE49-F238E27FC236}">
                <a16:creationId xmlns:a16="http://schemas.microsoft.com/office/drawing/2014/main" id="{D1E49E38-CBFD-4457-B237-1C55D8678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2764" y="1"/>
            <a:ext cx="1006475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e-IL" altLang="en-US" sz="2800">
                <a:cs typeface="Arial" panose="020B0604020202020204" pitchFamily="34" charset="0"/>
              </a:rPr>
              <a:t>בידינג</a:t>
            </a:r>
            <a:endParaRPr lang="he-IL" alt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קורסי חובה בשנה ב' ו-ג'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20104"/>
          </a:xfrm>
        </p:spPr>
        <p:txBody>
          <a:bodyPr>
            <a:normAutofit lnSpcReduction="10000"/>
          </a:bodyPr>
          <a:lstStyle/>
          <a:p>
            <a:pPr algn="r" rtl="1"/>
            <a:r>
              <a:rPr lang="he-IL" dirty="0"/>
              <a:t>במהלך התואר, שני קורסים באנגלית</a:t>
            </a:r>
          </a:p>
          <a:p>
            <a:pPr algn="r" rtl="1"/>
            <a:r>
              <a:rPr lang="he-IL" dirty="0"/>
              <a:t>אחד מביניהם יכול להיות אוריינות מדעית (ניתן באנגלית)</a:t>
            </a:r>
          </a:p>
          <a:p>
            <a:pPr algn="r" rtl="1">
              <a:lnSpc>
                <a:spcPct val="150000"/>
              </a:lnSpc>
              <a:spcBef>
                <a:spcPct val="0"/>
              </a:spcBef>
            </a:pPr>
            <a:r>
              <a:rPr lang="he-IL" altLang="he-IL" dirty="0">
                <a:latin typeface="Arial" panose="020B0604020202020204" pitchFamily="34" charset="0"/>
              </a:rPr>
              <a:t>קורס אחד נוסף מבין:</a:t>
            </a:r>
          </a:p>
          <a:p>
            <a:pPr lvl="1" algn="r" rtl="1">
              <a:lnSpc>
                <a:spcPct val="150000"/>
              </a:lnSpc>
              <a:spcBef>
                <a:spcPct val="0"/>
              </a:spcBef>
            </a:pPr>
            <a:r>
              <a:rPr lang="he-IL" altLang="he-IL" dirty="0">
                <a:latin typeface="Arial" panose="020B0604020202020204" pitchFamily="34" charset="0"/>
              </a:rPr>
              <a:t>סל קורסי תואר ראשון באנגלית</a:t>
            </a:r>
          </a:p>
          <a:p>
            <a:pPr lvl="1" algn="r" rtl="1">
              <a:lnSpc>
                <a:spcPct val="150000"/>
              </a:lnSpc>
              <a:spcBef>
                <a:spcPct val="0"/>
              </a:spcBef>
            </a:pPr>
            <a:r>
              <a:rPr lang="he-IL" altLang="he-IL" dirty="0">
                <a:latin typeface="Arial" panose="020B0604020202020204" pitchFamily="34" charset="0"/>
              </a:rPr>
              <a:t>קורסי מדרשה (הרשמה במזכירות לאחר מקצה שני)</a:t>
            </a:r>
          </a:p>
          <a:p>
            <a:pPr lvl="1" algn="r" rtl="1">
              <a:lnSpc>
                <a:spcPct val="150000"/>
              </a:lnSpc>
              <a:spcBef>
                <a:spcPct val="0"/>
              </a:spcBef>
            </a:pPr>
            <a:r>
              <a:rPr lang="he-IL" altLang="he-IL" dirty="0">
                <a:latin typeface="Arial" panose="020B0604020202020204" pitchFamily="34" charset="0"/>
              </a:rPr>
              <a:t>אם שם הקורס באנגלית, הוא לרוב ניתן באנגלית</a:t>
            </a:r>
          </a:p>
          <a:p>
            <a:pPr lvl="1" algn="r" rtl="1">
              <a:lnSpc>
                <a:spcPct val="150000"/>
              </a:lnSpc>
              <a:spcBef>
                <a:spcPct val="0"/>
              </a:spcBef>
            </a:pPr>
            <a:r>
              <a:rPr lang="he-IL" dirty="0"/>
              <a:t>אפשר גם במדעי המוח (סגול) או בפקולטה לרפואה</a:t>
            </a:r>
          </a:p>
          <a:p>
            <a:pPr lvl="1" algn="r" rtl="1">
              <a:lnSpc>
                <a:spcPct val="150000"/>
              </a:lnSpc>
              <a:spcBef>
                <a:spcPct val="0"/>
              </a:spcBef>
            </a:pPr>
            <a:r>
              <a:rPr lang="he-IL" dirty="0"/>
              <a:t>אם אתם במסלול דו-חוגי, אין חשיבות לחלוקה של הקורסים בין החוגים </a:t>
            </a:r>
            <a:br>
              <a:rPr lang="en-US" dirty="0"/>
            </a:br>
            <a:r>
              <a:rPr lang="he-IL" dirty="0"/>
              <a:t>(אבל צריך שניים)</a:t>
            </a:r>
          </a:p>
          <a:p>
            <a:pPr lvl="1" algn="r" rtl="1">
              <a:lnSpc>
                <a:spcPct val="150000"/>
              </a:lnSpc>
              <a:spcBef>
                <a:spcPct val="0"/>
              </a:spcBef>
            </a:pPr>
            <a:endParaRPr lang="he-IL" dirty="0"/>
          </a:p>
          <a:p>
            <a:pPr algn="r" rtl="1"/>
            <a:endParaRPr lang="LID4096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2846D1-19CE-4CE4-8105-E4094B763748}"/>
              </a:ext>
            </a:extLst>
          </p:cNvPr>
          <p:cNvGrpSpPr/>
          <p:nvPr/>
        </p:nvGrpSpPr>
        <p:grpSpPr>
          <a:xfrm>
            <a:off x="93133" y="76199"/>
            <a:ext cx="3285072" cy="2650068"/>
            <a:chOff x="93133" y="76199"/>
            <a:chExt cx="3285072" cy="2650068"/>
          </a:xfrm>
        </p:grpSpPr>
        <p:pic>
          <p:nvPicPr>
            <p:cNvPr id="5" name="Picture 2" descr="Chat Gpt App Logo Stock Illustrations ...">
              <a:extLst>
                <a:ext uri="{FF2B5EF4-FFF2-40B4-BE49-F238E27FC236}">
                  <a16:creationId xmlns:a16="http://schemas.microsoft.com/office/drawing/2014/main" id="{2A5CB65E-CD8F-4BB6-952A-6434EDD27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7487" y="76199"/>
              <a:ext cx="670718" cy="670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B310B0-1E98-4553-A66B-E47ADAE0C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33" y="76199"/>
              <a:ext cx="2650068" cy="26500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3216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מעבדות בשנה ב' ו-ג'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4322" y="1303105"/>
            <a:ext cx="5779477" cy="1471028"/>
          </a:xfrm>
        </p:spPr>
        <p:txBody>
          <a:bodyPr/>
          <a:lstStyle/>
          <a:p>
            <a:pPr algn="r" rtl="1"/>
            <a:r>
              <a:rPr lang="he-IL" dirty="0"/>
              <a:t>חד-חוגי: לפחות שלושה קורסי מעבדות</a:t>
            </a:r>
          </a:p>
          <a:p>
            <a:pPr algn="r" rtl="1"/>
            <a:r>
              <a:rPr lang="he-IL" dirty="0"/>
              <a:t>דו-חוגי: לפחות מעבדה אחת</a:t>
            </a:r>
          </a:p>
          <a:p>
            <a:pPr algn="r" rtl="1"/>
            <a:endParaRPr lang="he-IL" dirty="0"/>
          </a:p>
          <a:p>
            <a:pPr algn="r" rtl="1"/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215F1-BA7E-DE31-FF09-C720D74DE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975" y="2276473"/>
            <a:ext cx="6749700" cy="4348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A5CD37-E7DC-2A8D-C211-167776EF1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8865" y="2411249"/>
            <a:ext cx="7082590" cy="42865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956CE44-FFAD-BC23-6678-B41B386332F5}"/>
              </a:ext>
            </a:extLst>
          </p:cNvPr>
          <p:cNvSpPr/>
          <p:nvPr/>
        </p:nvSpPr>
        <p:spPr>
          <a:xfrm>
            <a:off x="9015663" y="3296653"/>
            <a:ext cx="3176337" cy="27271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E9DD5E-64E8-2C64-6C49-93C8D827D419}"/>
              </a:ext>
            </a:extLst>
          </p:cNvPr>
          <p:cNvSpPr/>
          <p:nvPr/>
        </p:nvSpPr>
        <p:spPr>
          <a:xfrm>
            <a:off x="7899436" y="6299267"/>
            <a:ext cx="4383180" cy="272715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DEBAC1-0C54-F80F-3B7A-8E5790223C81}"/>
              </a:ext>
            </a:extLst>
          </p:cNvPr>
          <p:cNvSpPr txBox="1"/>
          <p:nvPr/>
        </p:nvSpPr>
        <p:spPr>
          <a:xfrm>
            <a:off x="272716" y="365125"/>
            <a:ext cx="57029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he-IL" sz="2000" dirty="0"/>
              <a:t>מבוא לביול' מול' </a:t>
            </a:r>
            <a:r>
              <a:rPr lang="he-IL" sz="2000" b="1" dirty="0"/>
              <a:t>או</a:t>
            </a:r>
            <a:r>
              <a:rPr lang="he-IL" sz="2000" dirty="0"/>
              <a:t> גנ' מולק וביוטכנ' של צמחים </a:t>
            </a:r>
            <a:r>
              <a:rPr lang="he-IL" sz="2000" dirty="0">
                <a:sym typeface="Wingdings" panose="05000000000000000000" pitchFamily="2" charset="2"/>
              </a:rPr>
              <a:t>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he-IL" sz="2000" dirty="0"/>
              <a:t>פיסיולוגיה של הצמח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he-IL" sz="2000" dirty="0"/>
              <a:t>מיקרוביולוגיה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he-IL" sz="2000" dirty="0"/>
              <a:t>ביולוגיה מול' של התא</a:t>
            </a:r>
          </a:p>
          <a:p>
            <a:pPr marL="742950" lvl="1" indent="-285750" algn="r" rtl="1">
              <a:buFont typeface="Arial" panose="020B0604020202020204" pitchFamily="34" charset="0"/>
              <a:buChar char="•"/>
            </a:pPr>
            <a:r>
              <a:rPr lang="he-IL" sz="2000" dirty="0"/>
              <a:t>אימונולוגיה</a:t>
            </a:r>
          </a:p>
        </p:txBody>
      </p:sp>
    </p:spTree>
    <p:extLst>
      <p:ext uri="{BB962C8B-B14F-4D97-AF65-F5344CB8AC3E}">
        <p14:creationId xmlns:p14="http://schemas.microsoft.com/office/powerpoint/2010/main" val="397926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קורסי חובה בשנה ב' ו-ג'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he-IL" dirty="0"/>
              <a:t>עבודה סמינריונית – קורס חובה</a:t>
            </a:r>
          </a:p>
          <a:p>
            <a:pPr algn="r" rtl="1"/>
            <a:r>
              <a:rPr lang="he-IL" dirty="0"/>
              <a:t>יש להירשם לקורס בשנה ב' או ג'</a:t>
            </a:r>
          </a:p>
          <a:p>
            <a:pPr algn="r" rtl="1"/>
            <a:r>
              <a:rPr lang="he-IL" dirty="0"/>
              <a:t>בעבר הפניה היתה עצמאית למנחה</a:t>
            </a:r>
          </a:p>
          <a:p>
            <a:pPr algn="r" rtl="1"/>
            <a:r>
              <a:rPr lang="he-IL" dirty="0"/>
              <a:t>החל בשנה הבאה הקורס יאורגן טוב יותר ומרכזי הקורס (פרופ' ערן בכרך ואני) ניצור קשר עם הנרשמים עם הנחיות לאחר תחילת הסמסטר</a:t>
            </a:r>
          </a:p>
          <a:p>
            <a:pPr algn="r" rtl="1"/>
            <a:r>
              <a:rPr lang="he-IL" dirty="0"/>
              <a:t>שני פרוייקטים מקנים פטור מעבודה סמינריונית (נכון לחד חוגי)</a:t>
            </a:r>
          </a:p>
          <a:p>
            <a:pPr algn="r" rtl="1"/>
            <a:endParaRPr lang="he-IL" dirty="0"/>
          </a:p>
          <a:p>
            <a:pPr algn="r" rtl="1"/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66640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התנסות מעשית באוניברסיטה או בתעשייה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r" rtl="1"/>
            <a:r>
              <a:rPr lang="he-IL" dirty="0"/>
              <a:t>פרויקט מחקרי עושים בשנים ב' או ג'</a:t>
            </a:r>
          </a:p>
          <a:p>
            <a:pPr algn="r" rtl="1"/>
            <a:r>
              <a:rPr lang="he-IL" dirty="0"/>
              <a:t>אחד או שניים (לחד-חוגי), אחד מתוכם ניתן להרחיב ל-10 נק'</a:t>
            </a:r>
          </a:p>
          <a:p>
            <a:pPr algn="r" rtl="1"/>
            <a:r>
              <a:rPr lang="he-IL" dirty="0"/>
              <a:t>חשוב למי שרוצה להמשיך בביולוגיה</a:t>
            </a:r>
          </a:p>
          <a:p>
            <a:pPr lvl="1" algn="r" rtl="1"/>
            <a:r>
              <a:rPr lang="he-IL" dirty="0"/>
              <a:t>מהו מחקר ביולוגי אמיתי ועכשווי? האם נושא מעניין או לא?</a:t>
            </a:r>
          </a:p>
          <a:p>
            <a:pPr lvl="1" algn="r" rtl="1"/>
            <a:r>
              <a:rPr lang="he-IL" dirty="0"/>
              <a:t>כלים ושיטות</a:t>
            </a:r>
          </a:p>
          <a:p>
            <a:pPr lvl="1" algn="r" rtl="1"/>
            <a:r>
              <a:rPr lang="he-IL" dirty="0"/>
              <a:t>מקום אפשרי לתואר שני, קשרים</a:t>
            </a:r>
          </a:p>
          <a:p>
            <a:pPr algn="r" rtl="1"/>
            <a:r>
              <a:rPr lang="he-IL" dirty="0"/>
              <a:t>פרוייקט ראשון במדעי החיים תמיד </a:t>
            </a:r>
          </a:p>
          <a:p>
            <a:pPr algn="r" rtl="1"/>
            <a:r>
              <a:rPr lang="he-IL" dirty="0"/>
              <a:t>שני אפשרי במקומות נוספים (רפואה, מוזיאון, יש לבקש אישור מהמזכירות)</a:t>
            </a:r>
          </a:p>
          <a:p>
            <a:pPr algn="r" rtl="1"/>
            <a:r>
              <a:rPr lang="he-IL" dirty="0"/>
              <a:t>התנסות בתעשיית הביוטק</a:t>
            </a:r>
          </a:p>
          <a:p>
            <a:pPr algn="r" rtl="1"/>
            <a:r>
              <a:rPr lang="he-IL" dirty="0"/>
              <a:t>פרויקט התמחות יישומי במדעי החיים (0455-3527-01)</a:t>
            </a:r>
          </a:p>
          <a:p>
            <a:pPr lvl="1" algn="r" rtl="1"/>
            <a:r>
              <a:rPr lang="he-IL" dirty="0"/>
              <a:t>לחשוף את הסטודנטים לאפשרויות תעסוקה ולתת כלים להשתלב בשוק העבודה</a:t>
            </a:r>
          </a:p>
          <a:p>
            <a:pPr lvl="1" algn="r" rtl="1"/>
            <a:r>
              <a:rPr lang="he-IL" dirty="0"/>
              <a:t>הכרה מבפנים של אחד ממקומות העבודה הרלבנטיים ע"י ביצוע פרויקט</a:t>
            </a:r>
          </a:p>
        </p:txBody>
      </p:sp>
    </p:spTree>
    <p:extLst>
      <p:ext uri="{BB962C8B-B14F-4D97-AF65-F5344CB8AC3E}">
        <p14:creationId xmlns:p14="http://schemas.microsoft.com/office/powerpoint/2010/main" val="310439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CD1A8-B50C-401F-B2D7-D224E512E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/>
            <a:r>
              <a:rPr lang="he-IL" dirty="0">
                <a:cs typeface="+mn-cs"/>
              </a:rPr>
              <a:t>קורסי בחירה </a:t>
            </a:r>
            <a:br>
              <a:rPr lang="en-US" dirty="0">
                <a:cs typeface="+mn-cs"/>
              </a:rPr>
            </a:br>
            <a:r>
              <a:rPr lang="he-IL" dirty="0">
                <a:cs typeface="+mn-cs"/>
              </a:rPr>
              <a:t>בשנים ב' ו-ג'</a:t>
            </a:r>
            <a:endParaRPr lang="LID4096" dirty="0"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939F0-7AEE-46A0-ACD6-34887EC83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he-IL" dirty="0"/>
              <a:t>השלמה ל-147 נקודות (</a:t>
            </a:r>
            <a:r>
              <a:rPr lang="he-IL" dirty="0" err="1"/>
              <a:t>ח"ג</a:t>
            </a:r>
            <a:r>
              <a:rPr lang="he-IL" dirty="0"/>
              <a:t>)</a:t>
            </a:r>
          </a:p>
          <a:p>
            <a:pPr algn="r" rtl="1"/>
            <a:r>
              <a:rPr lang="he-IL" dirty="0"/>
              <a:t>השלמה ל-76 נקודות (</a:t>
            </a:r>
            <a:r>
              <a:rPr lang="he-IL" dirty="0" err="1"/>
              <a:t>ד"ג</a:t>
            </a:r>
            <a:r>
              <a:rPr lang="he-IL" dirty="0"/>
              <a:t>)</a:t>
            </a:r>
          </a:p>
          <a:p>
            <a:pPr algn="r" rtl="1"/>
            <a:r>
              <a:rPr lang="he-IL" dirty="0"/>
              <a:t>בידיעון, "קורסי בחירה בתכנית החד חוגית" או "... במסלול הדו חוגי"</a:t>
            </a:r>
          </a:p>
          <a:p>
            <a:pPr algn="r" rtl="1"/>
            <a:r>
              <a:rPr lang="he-IL" dirty="0"/>
              <a:t>עדיף לקחת את הקורסים מתוך קורסי הבחירה של מדעי החיים</a:t>
            </a:r>
          </a:p>
          <a:p>
            <a:pPr algn="r" rtl="1"/>
            <a:r>
              <a:rPr lang="he-IL" dirty="0"/>
              <a:t>ניתן לקחת גם מספר קורסים בבי"ס למדעי המוח או בפקולטה לרפואה</a:t>
            </a:r>
          </a:p>
          <a:p>
            <a:pPr algn="r" rtl="1"/>
            <a:r>
              <a:rPr lang="he-IL" dirty="0"/>
              <a:t>מספר מצומצם של נקודות בקפולטות קרובות (מדויקים, הנדסה)</a:t>
            </a:r>
          </a:p>
          <a:p>
            <a:pPr algn="r" rtl="1"/>
            <a:r>
              <a:rPr lang="he-IL" dirty="0"/>
              <a:t>קורסים במוזיאון הטבע (יש להתקבל לקורס + לקבל אישור מהמזכירות)</a:t>
            </a:r>
          </a:p>
          <a:p>
            <a:pPr algn="r" rtl="1"/>
            <a:r>
              <a:rPr lang="en-GB" sz="2000" dirty="0">
                <a:hlinkClick r:id="rId2"/>
              </a:rPr>
              <a:t>https://www.tau.ac.il/study-program?safa=1&amp;shana=2024&amp;tab=schedule&amp;tcid=7624&amp;menu=5</a:t>
            </a:r>
            <a:endParaRPr lang="he-IL" sz="2000" dirty="0"/>
          </a:p>
          <a:p>
            <a:pPr algn="r" rtl="1"/>
            <a:endParaRPr lang="he-IL" dirty="0"/>
          </a:p>
          <a:p>
            <a:pPr algn="r" rtl="1"/>
            <a:endParaRPr lang="LID4096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C63E22-1103-B747-2F8E-E74DB25C2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8" y="0"/>
            <a:ext cx="7114676" cy="2356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45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1975</Words>
  <Application>Microsoft Office PowerPoint</Application>
  <PresentationFormat>Widescreen</PresentationFormat>
  <Paragraphs>247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Aptos</vt:lpstr>
      <vt:lpstr>Arial</vt:lpstr>
      <vt:lpstr>Calibri</vt:lpstr>
      <vt:lpstr>Calibri Light</vt:lpstr>
      <vt:lpstr>Guttman Yad-Brush</vt:lpstr>
      <vt:lpstr>Times New Roman</vt:lpstr>
      <vt:lpstr>Wingdings</vt:lpstr>
      <vt:lpstr>Office Theme</vt:lpstr>
      <vt:lpstr>סטודנטים בשנה א' במסלול המרחב: שיחת פתיחה</vt:lpstr>
      <vt:lpstr>ביולוגיה מסלול מורחב שנה ב'</vt:lpstr>
      <vt:lpstr>ביולוגיה מסלול דו-חוגי שנה ב'</vt:lpstr>
      <vt:lpstr>קורסי חובה בשנה ב' ו-ג'</vt:lpstr>
      <vt:lpstr>קורסי חובה בשנה ב' ו-ג'</vt:lpstr>
      <vt:lpstr>מעבדות בשנה ב' ו-ג'</vt:lpstr>
      <vt:lpstr>קורסי חובה בשנה ב' ו-ג'</vt:lpstr>
      <vt:lpstr>התנסות מעשית באוניברסיטה או בתעשייה</vt:lpstr>
      <vt:lpstr>קורסי בחירה  בשנים ב' ו-ג'</vt:lpstr>
      <vt:lpstr>קורסי בחירה בשנים ב' ו-ג'</vt:lpstr>
      <vt:lpstr>קורסי בחירה בשנים ב' ו-ג'</vt:lpstr>
      <vt:lpstr>מעבר בין שנים</vt:lpstr>
      <vt:lpstr>תיקון ציון שאינו נכשל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לומדות ספריה</vt:lpstr>
      <vt:lpstr>במי ניתן להיעזר? אקסטרא</vt:lpstr>
      <vt:lpstr>PowerPoint Presentation</vt:lpstr>
      <vt:lpstr>במי ניתן להיעזר?  בתוך הפקולטה</vt:lpstr>
      <vt:lpstr>במי ניתן להיעזר?  בתוך הפקולטה</vt:lpstr>
      <vt:lpstr>במי ניתן להיעזר?  בתוך הפקולטה</vt:lpstr>
      <vt:lpstr>לפני שנעבור לתיאור הבידינג: כמה עצות שלי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סטודנטים בשנה א' במסלול המרחב: שיחת פתיחה</dc:title>
  <dc:creator>Inon Scharf</dc:creator>
  <cp:lastModifiedBy>Inon Scharf</cp:lastModifiedBy>
  <cp:revision>23</cp:revision>
  <dcterms:created xsi:type="dcterms:W3CDTF">2024-08-25T06:03:34Z</dcterms:created>
  <dcterms:modified xsi:type="dcterms:W3CDTF">2024-09-03T05:35:31Z</dcterms:modified>
</cp:coreProperties>
</file>